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notesMasterIdLst>
    <p:notesMasterId r:id="rId71"/>
  </p:notesMasterIdLst>
  <p:sldIdLst>
    <p:sldId id="297" r:id="rId2"/>
    <p:sldId id="356" r:id="rId3"/>
    <p:sldId id="256" r:id="rId4"/>
    <p:sldId id="298" r:id="rId5"/>
    <p:sldId id="299" r:id="rId6"/>
    <p:sldId id="300" r:id="rId7"/>
    <p:sldId id="301" r:id="rId8"/>
    <p:sldId id="302" r:id="rId9"/>
    <p:sldId id="303" r:id="rId10"/>
    <p:sldId id="304" r:id="rId11"/>
    <p:sldId id="305" r:id="rId12"/>
    <p:sldId id="306" r:id="rId13"/>
    <p:sldId id="352" r:id="rId14"/>
    <p:sldId id="357" r:id="rId15"/>
    <p:sldId id="307" r:id="rId16"/>
    <p:sldId id="308" r:id="rId17"/>
    <p:sldId id="309" r:id="rId18"/>
    <p:sldId id="310" r:id="rId19"/>
    <p:sldId id="311" r:id="rId20"/>
    <p:sldId id="312" r:id="rId21"/>
    <p:sldId id="313" r:id="rId22"/>
    <p:sldId id="349" r:id="rId23"/>
    <p:sldId id="350" r:id="rId24"/>
    <p:sldId id="316" r:id="rId25"/>
    <p:sldId id="351" r:id="rId26"/>
    <p:sldId id="317" r:id="rId27"/>
    <p:sldId id="318" r:id="rId28"/>
    <p:sldId id="319" r:id="rId29"/>
    <p:sldId id="353" r:id="rId30"/>
    <p:sldId id="354" r:id="rId31"/>
    <p:sldId id="355" r:id="rId32"/>
    <p:sldId id="358" r:id="rId33"/>
    <p:sldId id="320" r:id="rId34"/>
    <p:sldId id="321" r:id="rId35"/>
    <p:sldId id="322" r:id="rId36"/>
    <p:sldId id="323" r:id="rId37"/>
    <p:sldId id="324" r:id="rId38"/>
    <p:sldId id="325" r:id="rId39"/>
    <p:sldId id="326" r:id="rId40"/>
    <p:sldId id="327" r:id="rId41"/>
    <p:sldId id="328" r:id="rId42"/>
    <p:sldId id="329" r:id="rId43"/>
    <p:sldId id="330" r:id="rId44"/>
    <p:sldId id="331" r:id="rId45"/>
    <p:sldId id="332" r:id="rId46"/>
    <p:sldId id="333" r:id="rId47"/>
    <p:sldId id="334" r:id="rId48"/>
    <p:sldId id="335" r:id="rId49"/>
    <p:sldId id="336" r:id="rId50"/>
    <p:sldId id="337" r:id="rId51"/>
    <p:sldId id="344" r:id="rId52"/>
    <p:sldId id="367" r:id="rId53"/>
    <p:sldId id="338" r:id="rId54"/>
    <p:sldId id="368" r:id="rId55"/>
    <p:sldId id="369" r:id="rId56"/>
    <p:sldId id="339" r:id="rId57"/>
    <p:sldId id="341" r:id="rId58"/>
    <p:sldId id="342" r:id="rId59"/>
    <p:sldId id="343" r:id="rId60"/>
    <p:sldId id="345" r:id="rId61"/>
    <p:sldId id="346" r:id="rId62"/>
    <p:sldId id="347" r:id="rId63"/>
    <p:sldId id="361" r:id="rId64"/>
    <p:sldId id="362" r:id="rId65"/>
    <p:sldId id="363" r:id="rId66"/>
    <p:sldId id="364" r:id="rId67"/>
    <p:sldId id="365" r:id="rId68"/>
    <p:sldId id="366" r:id="rId69"/>
    <p:sldId id="360" r:id="rId7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5" d="100"/>
          <a:sy n="65" d="100"/>
        </p:scale>
        <p:origin x="834" y="60"/>
      </p:cViewPr>
      <p:guideLst/>
    </p:cSldViewPr>
  </p:slideViewPr>
  <p:notesTextViewPr>
    <p:cViewPr>
      <p:scale>
        <a:sx n="1" d="1"/>
        <a:sy n="1" d="1"/>
      </p:scale>
      <p:origin x="0" y="0"/>
    </p:cViewPr>
  </p:notesTextViewPr>
  <p:sorterViewPr>
    <p:cViewPr>
      <p:scale>
        <a:sx n="90" d="100"/>
        <a:sy n="9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 Type="http://schemas.openxmlformats.org/officeDocument/2006/relationships/slide" Target="slides/slide6.xml"/><Relationship Id="rId71"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BF6D739-3069-4747-92F6-DAB106571DE3}" type="datetimeFigureOut">
              <a:rPr lang="en-US" smtClean="0"/>
              <a:t>10/15/2018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36FD9C2-2518-4308-927F-77324F12FB01}" type="slidenum">
              <a:rPr lang="en-US" smtClean="0"/>
              <a:t>‹#›</a:t>
            </a:fld>
            <a:endParaRPr lang="en-US"/>
          </a:p>
        </p:txBody>
      </p:sp>
    </p:spTree>
    <p:extLst>
      <p:ext uri="{BB962C8B-B14F-4D97-AF65-F5344CB8AC3E}">
        <p14:creationId xmlns:p14="http://schemas.microsoft.com/office/powerpoint/2010/main" val="33078640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4464028"/>
            <a:ext cx="9144000" cy="1641490"/>
          </a:xfrm>
        </p:spPr>
        <p:txBody>
          <a:bodyPr wrap="none" anchor="t">
            <a:normAutofit/>
          </a:bodyPr>
          <a:lstStyle>
            <a:lvl1pPr algn="r">
              <a:defRPr sz="9600" b="0" spc="-300">
                <a:gradFill flip="none" rotWithShape="1">
                  <a:gsLst>
                    <a:gs pos="32000">
                      <a:schemeClr val="tx1">
                        <a:lumMod val="89000"/>
                      </a:schemeClr>
                    </a:gs>
                    <a:gs pos="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3" name="Subtitle 2"/>
          <p:cNvSpPr>
            <a:spLocks noGrp="1"/>
          </p:cNvSpPr>
          <p:nvPr>
            <p:ph type="subTitle" idx="1"/>
          </p:nvPr>
        </p:nvSpPr>
        <p:spPr>
          <a:xfrm>
            <a:off x="2209799" y="3694375"/>
            <a:ext cx="9144000" cy="754025"/>
          </a:xfrm>
        </p:spPr>
        <p:txBody>
          <a:bodyPr anchor="b">
            <a:normAutofit/>
          </a:bodyPr>
          <a:lstStyle>
            <a:lvl1pPr marL="0" indent="0" algn="r">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847273F9-350A-411D-8AAA-66216C011968}" type="datetimeFigureOut">
              <a:rPr lang="en-US" smtClean="0"/>
              <a:t>10/15/2018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F4C8C2-ED67-4F5C-B640-98D54258608E}" type="slidenum">
              <a:rPr lang="en-US" smtClean="0"/>
              <a:t>‹#›</a:t>
            </a:fld>
            <a:endParaRPr lang="en-US"/>
          </a:p>
        </p:txBody>
      </p:sp>
    </p:spTree>
    <p:extLst>
      <p:ext uri="{BB962C8B-B14F-4D97-AF65-F5344CB8AC3E}">
        <p14:creationId xmlns:p14="http://schemas.microsoft.com/office/powerpoint/2010/main" val="37420896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367160"/>
            <a:ext cx="10515600" cy="819355"/>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39788" y="987425"/>
            <a:ext cx="10515600" cy="337973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5186516"/>
            <a:ext cx="10514012" cy="682472"/>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7273F9-350A-411D-8AAA-66216C011968}" type="datetimeFigureOut">
              <a:rPr lang="en-US" smtClean="0"/>
              <a:t>10/15/2018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F4C8C2-ED67-4F5C-B640-98D54258608E}" type="slidenum">
              <a:rPr lang="en-US" smtClean="0"/>
              <a:t>‹#›</a:t>
            </a:fld>
            <a:endParaRPr lang="en-US"/>
          </a:p>
        </p:txBody>
      </p:sp>
    </p:spTree>
    <p:extLst>
      <p:ext uri="{BB962C8B-B14F-4D97-AF65-F5344CB8AC3E}">
        <p14:creationId xmlns:p14="http://schemas.microsoft.com/office/powerpoint/2010/main" val="3541964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3534344"/>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839788" y="4489399"/>
            <a:ext cx="10514012" cy="1501826"/>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7273F9-350A-411D-8AAA-66216C011968}" type="datetimeFigureOut">
              <a:rPr lang="en-US" smtClean="0"/>
              <a:t>10/15/2018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F4C8C2-ED67-4F5C-B640-98D54258608E}" type="slidenum">
              <a:rPr lang="en-US" smtClean="0"/>
              <a:t>‹#›</a:t>
            </a:fld>
            <a:endParaRPr lang="en-US"/>
          </a:p>
        </p:txBody>
      </p:sp>
    </p:spTree>
    <p:extLst>
      <p:ext uri="{BB962C8B-B14F-4D97-AF65-F5344CB8AC3E}">
        <p14:creationId xmlns:p14="http://schemas.microsoft.com/office/powerpoint/2010/main" val="13576532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365125"/>
            <a:ext cx="9302752" cy="2992904"/>
          </a:xfrm>
        </p:spPr>
        <p:txBody>
          <a:bodyPr anchor="ctr"/>
          <a:lstStyle>
            <a:lvl1pPr>
              <a:defRPr sz="44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838200" y="4501729"/>
            <a:ext cx="10512424" cy="1489496"/>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7273F9-350A-411D-8AAA-66216C011968}" type="datetimeFigureOut">
              <a:rPr lang="en-US" smtClean="0"/>
              <a:t>10/15/2018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F4C8C2-ED67-4F5C-B640-98D54258608E}" type="slidenum">
              <a:rPr lang="en-US" smtClean="0"/>
              <a:t>‹#›</a:t>
            </a:fld>
            <a:endParaRPr lang="en-US"/>
          </a:p>
        </p:txBody>
      </p:sp>
      <p:sp>
        <p:nvSpPr>
          <p:cNvPr id="9" name="TextBox 8"/>
          <p:cNvSpPr txBox="1"/>
          <p:nvPr/>
        </p:nvSpPr>
        <p:spPr>
          <a:xfrm>
            <a:off x="1111044" y="7868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437812"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251720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839788" y="2326967"/>
            <a:ext cx="10515600" cy="2511835"/>
          </a:xfrm>
        </p:spPr>
        <p:txBody>
          <a:bodyPr anchor="b">
            <a:normAutofit/>
          </a:bodyPr>
          <a:lstStyle>
            <a:lvl1pPr>
              <a:defRPr sz="5400"/>
            </a:lvl1pPr>
          </a:lstStyle>
          <a:p>
            <a:r>
              <a:rPr lang="en-US"/>
              <a:t>Click to edit Master title style</a:t>
            </a:r>
            <a:endParaRPr lang="en-US" dirty="0"/>
          </a:p>
        </p:txBody>
      </p:sp>
      <p:sp>
        <p:nvSpPr>
          <p:cNvPr id="4" name="Text Placeholder 3"/>
          <p:cNvSpPr>
            <a:spLocks noGrp="1"/>
          </p:cNvSpPr>
          <p:nvPr>
            <p:ph type="body" sz="half" idx="2"/>
          </p:nvPr>
        </p:nvSpPr>
        <p:spPr>
          <a:xfrm>
            <a:off x="839788" y="4850581"/>
            <a:ext cx="10514012" cy="1140644"/>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7273F9-350A-411D-8AAA-66216C011968}" type="datetimeFigureOut">
              <a:rPr lang="en-US" smtClean="0"/>
              <a:t>10/15/2018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F4C8C2-ED67-4F5C-B640-98D54258608E}" type="slidenum">
              <a:rPr lang="en-US" smtClean="0"/>
              <a:t>‹#›</a:t>
            </a:fld>
            <a:endParaRPr lang="en-US"/>
          </a:p>
        </p:txBody>
      </p:sp>
    </p:spTree>
    <p:extLst>
      <p:ext uri="{BB962C8B-B14F-4D97-AF65-F5344CB8AC3E}">
        <p14:creationId xmlns:p14="http://schemas.microsoft.com/office/powerpoint/2010/main" val="262768923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838200" y="365125"/>
            <a:ext cx="10515600"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1337282" y="1885950"/>
            <a:ext cx="2946866" cy="576262"/>
          </a:xfrm>
        </p:spPr>
        <p:txBody>
          <a:bodyPr anchor="b">
            <a:noAutofit/>
          </a:bodyPr>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1356798" y="257175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587994" y="1885950"/>
            <a:ext cx="2936241" cy="576262"/>
          </a:xfrm>
        </p:spPr>
        <p:txBody>
          <a:bodyPr vert="horz" lIns="91440" tIns="45720" rIns="91440" bIns="45720" rtlCol="0" anchor="b">
            <a:noAutofit/>
          </a:bodyPr>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0" name="Text Placeholder 3"/>
          <p:cNvSpPr>
            <a:spLocks noGrp="1"/>
          </p:cNvSpPr>
          <p:nvPr>
            <p:ph type="body" sz="half" idx="16"/>
          </p:nvPr>
        </p:nvSpPr>
        <p:spPr>
          <a:xfrm>
            <a:off x="4577441" y="257175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829035" y="1885950"/>
            <a:ext cx="2932113" cy="576262"/>
          </a:xfrm>
        </p:spPr>
        <p:txBody>
          <a:bodyPr vert="horz" lIns="91440" tIns="45720" rIns="91440" bIns="45720" rtlCol="0" anchor="b">
            <a:noAutofit/>
          </a:bodyPr>
          <a:lstStyle>
            <a:lvl1pPr>
              <a:buNone/>
              <a:defRPr lang="en-US" sz="24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2" name="Text Placeholder 3"/>
          <p:cNvSpPr>
            <a:spLocks noGrp="1"/>
          </p:cNvSpPr>
          <p:nvPr>
            <p:ph type="body" sz="half" idx="17"/>
          </p:nvPr>
        </p:nvSpPr>
        <p:spPr>
          <a:xfrm>
            <a:off x="7829035" y="257175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847273F9-350A-411D-8AAA-66216C011968}" type="datetimeFigureOut">
              <a:rPr lang="en-US" smtClean="0"/>
              <a:t>10/15/2018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F4C8C2-ED67-4F5C-B640-98D54258608E}" type="slidenum">
              <a:rPr lang="en-US" smtClean="0"/>
              <a:t>‹#›</a:t>
            </a:fld>
            <a:endParaRPr lang="en-US"/>
          </a:p>
        </p:txBody>
      </p:sp>
    </p:spTree>
    <p:extLst>
      <p:ext uri="{BB962C8B-B14F-4D97-AF65-F5344CB8AC3E}">
        <p14:creationId xmlns:p14="http://schemas.microsoft.com/office/powerpoint/2010/main" val="17158452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838200" y="365125"/>
            <a:ext cx="10515600"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1332085" y="4297503"/>
            <a:ext cx="2940050"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1332085" y="2256354"/>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1332085" y="4873765"/>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568997" y="4297503"/>
            <a:ext cx="2930525"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568996" y="2256354"/>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567644" y="4873764"/>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804322" y="4297503"/>
            <a:ext cx="2932113"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804321" y="2256354"/>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804197" y="4873762"/>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847273F9-350A-411D-8AAA-66216C011968}" type="datetimeFigureOut">
              <a:rPr lang="en-US" smtClean="0"/>
              <a:t>10/15/2018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F4C8C2-ED67-4F5C-B640-98D54258608E}" type="slidenum">
              <a:rPr lang="en-US" smtClean="0"/>
              <a:t>‹#›</a:t>
            </a:fld>
            <a:endParaRPr lang="en-US"/>
          </a:p>
        </p:txBody>
      </p:sp>
    </p:spTree>
    <p:extLst>
      <p:ext uri="{BB962C8B-B14F-4D97-AF65-F5344CB8AC3E}">
        <p14:creationId xmlns:p14="http://schemas.microsoft.com/office/powerpoint/2010/main" val="15291170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7273F9-350A-411D-8AAA-66216C011968}" type="datetimeFigureOut">
              <a:rPr lang="en-US" smtClean="0"/>
              <a:t>10/15/2018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F4C8C2-ED67-4F5C-B640-98D54258608E}" type="slidenum">
              <a:rPr lang="en-US" smtClean="0"/>
              <a:t>‹#›</a:t>
            </a:fld>
            <a:endParaRPr lang="en-US"/>
          </a:p>
        </p:txBody>
      </p:sp>
    </p:spTree>
    <p:extLst>
      <p:ext uri="{BB962C8B-B14F-4D97-AF65-F5344CB8AC3E}">
        <p14:creationId xmlns:p14="http://schemas.microsoft.com/office/powerpoint/2010/main" val="379925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7273F9-350A-411D-8AAA-66216C011968}" type="datetimeFigureOut">
              <a:rPr lang="en-US" smtClean="0"/>
              <a:t>10/15/2018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F4C8C2-ED67-4F5C-B640-98D54258608E}" type="slidenum">
              <a:rPr lang="en-US" smtClean="0"/>
              <a:t>‹#›</a:t>
            </a:fld>
            <a:endParaRPr lang="en-US"/>
          </a:p>
        </p:txBody>
      </p:sp>
    </p:spTree>
    <p:extLst>
      <p:ext uri="{BB962C8B-B14F-4D97-AF65-F5344CB8AC3E}">
        <p14:creationId xmlns:p14="http://schemas.microsoft.com/office/powerpoint/2010/main" val="40604335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7273F9-350A-411D-8AAA-66216C011968}" type="datetimeFigureOut">
              <a:rPr lang="en-US" smtClean="0"/>
              <a:t>10/15/2018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F4C8C2-ED67-4F5C-B640-98D54258608E}" type="slidenum">
              <a:rPr lang="en-US" smtClean="0"/>
              <a:t>‹#›</a:t>
            </a:fld>
            <a:endParaRPr lang="en-US"/>
          </a:p>
        </p:txBody>
      </p:sp>
    </p:spTree>
    <p:extLst>
      <p:ext uri="{BB962C8B-B14F-4D97-AF65-F5344CB8AC3E}">
        <p14:creationId xmlns:p14="http://schemas.microsoft.com/office/powerpoint/2010/main" val="14905606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854532" y="4464028"/>
            <a:ext cx="9144000" cy="1641490"/>
          </a:xfrm>
        </p:spPr>
        <p:txBody>
          <a:bodyPr wrap="none" anchor="t">
            <a:normAutofit/>
          </a:bodyPr>
          <a:lstStyle>
            <a:lvl1pPr algn="l">
              <a:defRPr sz="9600" b="0" spc="-300">
                <a:gradFill flip="none" rotWithShape="1">
                  <a:gsLst>
                    <a:gs pos="32000">
                      <a:schemeClr val="tx1">
                        <a:lumMod val="89000"/>
                      </a:schemeClr>
                    </a:gs>
                    <a:gs pos="0">
                      <a:schemeClr val="bg1">
                        <a:lumMod val="47000"/>
                        <a:lumOff val="53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8" name="Subtitle 2"/>
          <p:cNvSpPr>
            <a:spLocks noGrp="1"/>
          </p:cNvSpPr>
          <p:nvPr>
            <p:ph type="subTitle" idx="1"/>
          </p:nvPr>
        </p:nvSpPr>
        <p:spPr>
          <a:xfrm>
            <a:off x="854532" y="3693674"/>
            <a:ext cx="9144000" cy="754025"/>
          </a:xfrm>
        </p:spPr>
        <p:txBody>
          <a:bodyPr anchor="b">
            <a:normAutofit/>
          </a:bodyPr>
          <a:lstStyle>
            <a:lvl1pPr marL="0" indent="0" algn="l">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7273F9-350A-411D-8AAA-66216C011968}" type="datetimeFigureOut">
              <a:rPr lang="en-US" smtClean="0"/>
              <a:t>10/15/2018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F4C8C2-ED67-4F5C-B640-98D54258608E}" type="slidenum">
              <a:rPr lang="en-US" smtClean="0"/>
              <a:t>‹#›</a:t>
            </a:fld>
            <a:endParaRPr lang="en-US"/>
          </a:p>
        </p:txBody>
      </p:sp>
    </p:spTree>
    <p:extLst>
      <p:ext uri="{BB962C8B-B14F-4D97-AF65-F5344CB8AC3E}">
        <p14:creationId xmlns:p14="http://schemas.microsoft.com/office/powerpoint/2010/main" val="16280153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20000" y="1825625"/>
            <a:ext cx="5025216"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19840" y="1825625"/>
            <a:ext cx="503396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7273F9-350A-411D-8AAA-66216C011968}" type="datetimeFigureOut">
              <a:rPr lang="en-US" smtClean="0"/>
              <a:t>10/15/2018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F4C8C2-ED67-4F5C-B640-98D54258608E}" type="slidenum">
              <a:rPr lang="en-US" smtClean="0"/>
              <a:t>‹#›</a:t>
            </a:fld>
            <a:endParaRPr lang="en-US"/>
          </a:p>
        </p:txBody>
      </p:sp>
    </p:spTree>
    <p:extLst>
      <p:ext uri="{BB962C8B-B14F-4D97-AF65-F5344CB8AC3E}">
        <p14:creationId xmlns:p14="http://schemas.microsoft.com/office/powerpoint/2010/main" val="37282418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20000" y="1681163"/>
            <a:ext cx="5025216" cy="823912"/>
          </a:xfrm>
        </p:spPr>
        <p:txBody>
          <a:bodyPr anchor="b"/>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20000" y="2505075"/>
            <a:ext cx="5025216"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19840" y="1681163"/>
            <a:ext cx="5035548" cy="823912"/>
          </a:xfrm>
        </p:spPr>
        <p:txBody>
          <a:bodyPr vert="horz" lIns="91440" tIns="45720" rIns="91440" bIns="45720" rtlCol="0" anchor="b">
            <a:normAutofit/>
          </a:bodyPr>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6" name="Content Placeholder 5"/>
          <p:cNvSpPr>
            <a:spLocks noGrp="1"/>
          </p:cNvSpPr>
          <p:nvPr>
            <p:ph sz="quarter" idx="4"/>
          </p:nvPr>
        </p:nvSpPr>
        <p:spPr>
          <a:xfrm>
            <a:off x="6319840" y="2505075"/>
            <a:ext cx="503554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7273F9-350A-411D-8AAA-66216C011968}" type="datetimeFigureOut">
              <a:rPr lang="en-US" smtClean="0"/>
              <a:t>10/15/2018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F4C8C2-ED67-4F5C-B640-98D54258608E}" type="slidenum">
              <a:rPr lang="en-US" smtClean="0"/>
              <a:t>‹#›</a:t>
            </a:fld>
            <a:endParaRPr lang="en-US"/>
          </a:p>
        </p:txBody>
      </p:sp>
    </p:spTree>
    <p:extLst>
      <p:ext uri="{BB962C8B-B14F-4D97-AF65-F5344CB8AC3E}">
        <p14:creationId xmlns:p14="http://schemas.microsoft.com/office/powerpoint/2010/main" val="42041541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7273F9-350A-411D-8AAA-66216C011968}" type="datetimeFigureOut">
              <a:rPr lang="en-US" smtClean="0"/>
              <a:t>10/15/2018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F4C8C2-ED67-4F5C-B640-98D54258608E}" type="slidenum">
              <a:rPr lang="en-US" smtClean="0"/>
              <a:t>‹#›</a:t>
            </a:fld>
            <a:endParaRPr lang="en-US"/>
          </a:p>
        </p:txBody>
      </p:sp>
    </p:spTree>
    <p:extLst>
      <p:ext uri="{BB962C8B-B14F-4D97-AF65-F5344CB8AC3E}">
        <p14:creationId xmlns:p14="http://schemas.microsoft.com/office/powerpoint/2010/main" val="2190696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7273F9-350A-411D-8AAA-66216C011968}" type="datetimeFigureOut">
              <a:rPr lang="en-US" smtClean="0"/>
              <a:t>10/15/2018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F4C8C2-ED67-4F5C-B640-98D54258608E}" type="slidenum">
              <a:rPr lang="en-US" smtClean="0"/>
              <a:t>‹#›</a:t>
            </a:fld>
            <a:endParaRPr lang="en-US"/>
          </a:p>
        </p:txBody>
      </p:sp>
    </p:spTree>
    <p:extLst>
      <p:ext uri="{BB962C8B-B14F-4D97-AF65-F5344CB8AC3E}">
        <p14:creationId xmlns:p14="http://schemas.microsoft.com/office/powerpoint/2010/main" val="33220363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20000" y="2057400"/>
            <a:ext cx="3652025" cy="3811588"/>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7273F9-350A-411D-8AAA-66216C011968}" type="datetimeFigureOut">
              <a:rPr lang="en-US" smtClean="0"/>
              <a:t>10/15/2018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F4C8C2-ED67-4F5C-B640-98D54258608E}" type="slidenum">
              <a:rPr lang="en-US" smtClean="0"/>
              <a:t>‹#›</a:t>
            </a:fld>
            <a:endParaRPr lang="en-US"/>
          </a:p>
        </p:txBody>
      </p:sp>
    </p:spTree>
    <p:extLst>
      <p:ext uri="{BB962C8B-B14F-4D97-AF65-F5344CB8AC3E}">
        <p14:creationId xmlns:p14="http://schemas.microsoft.com/office/powerpoint/2010/main" val="37117828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20000" y="2057400"/>
            <a:ext cx="3652025" cy="3811588"/>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7273F9-350A-411D-8AAA-66216C011968}" type="datetimeFigureOut">
              <a:rPr lang="en-US" smtClean="0"/>
              <a:t>10/15/2018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F4C8C2-ED67-4F5C-B640-98D54258608E}" type="slidenum">
              <a:rPr lang="en-US" smtClean="0"/>
              <a:t>‹#›</a:t>
            </a:fld>
            <a:endParaRPr lang="en-US"/>
          </a:p>
        </p:txBody>
      </p:sp>
    </p:spTree>
    <p:extLst>
      <p:ext uri="{BB962C8B-B14F-4D97-AF65-F5344CB8AC3E}">
        <p14:creationId xmlns:p14="http://schemas.microsoft.com/office/powerpoint/2010/main" val="22634948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120000" y="1825625"/>
            <a:ext cx="102338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847273F9-350A-411D-8AAA-66216C011968}" type="datetimeFigureOut">
              <a:rPr lang="en-US" smtClean="0"/>
              <a:t>10/15/2018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33F4C8C2-ED67-4F5C-B640-98D54258608E}" type="slidenum">
              <a:rPr lang="en-US" smtClean="0"/>
              <a:t>‹#›</a:t>
            </a:fld>
            <a:endParaRPr lang="en-US"/>
          </a:p>
        </p:txBody>
      </p:sp>
    </p:spTree>
    <p:extLst>
      <p:ext uri="{BB962C8B-B14F-4D97-AF65-F5344CB8AC3E}">
        <p14:creationId xmlns:p14="http://schemas.microsoft.com/office/powerpoint/2010/main" val="1962090012"/>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l" defTabSz="914400" rtl="0" eaLnBrk="1" latinLnBrk="0" hangingPunct="1">
        <a:lnSpc>
          <a:spcPct val="90000"/>
        </a:lnSpc>
        <a:spcBef>
          <a:spcPct val="0"/>
        </a:spcBef>
        <a:buNone/>
        <a:defRPr sz="5400"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3" name="TextBox 2"/>
          <p:cNvSpPr txBox="1"/>
          <p:nvPr/>
        </p:nvSpPr>
        <p:spPr>
          <a:xfrm>
            <a:off x="1638300" y="3447904"/>
            <a:ext cx="8915400" cy="2985433"/>
          </a:xfrm>
          <a:prstGeom prst="rect">
            <a:avLst/>
          </a:prstGeom>
          <a:noFill/>
        </p:spPr>
        <p:txBody>
          <a:bodyPr wrap="square" rtlCol="1">
            <a:spAutoFit/>
          </a:bodyPr>
          <a:lstStyle/>
          <a:p>
            <a:pPr algn="ctr" fontAlgn="base">
              <a:spcBef>
                <a:spcPct val="0"/>
              </a:spcBef>
              <a:spcAft>
                <a:spcPct val="0"/>
              </a:spcAft>
            </a:pPr>
            <a:r>
              <a:rPr lang="en-US" sz="3200" dirty="0">
                <a:solidFill>
                  <a:srgbClr val="FFFFFF"/>
                </a:solidFill>
                <a:effectLst>
                  <a:outerShdw blurRad="38100" dist="38100" dir="2700000" algn="tl">
                    <a:srgbClr val="000000">
                      <a:alpha val="43137"/>
                    </a:srgbClr>
                  </a:outerShdw>
                </a:effectLst>
                <a:latin typeface="Monotype Corsiva" pitchFamily="66" charset="0"/>
                <a:cs typeface="Arial" pitchFamily="34" charset="0"/>
              </a:rPr>
              <a:t>By</a:t>
            </a:r>
          </a:p>
          <a:p>
            <a:pPr algn="ctr" fontAlgn="base">
              <a:spcBef>
                <a:spcPct val="0"/>
              </a:spcBef>
              <a:spcAft>
                <a:spcPct val="0"/>
              </a:spcAft>
            </a:pPr>
            <a:r>
              <a:rPr lang="en-US" sz="6000" b="1" dirty="0">
                <a:solidFill>
                  <a:srgbClr val="FFFFFF"/>
                </a:solidFill>
                <a:effectLst>
                  <a:outerShdw blurRad="38100" dist="38100" dir="2700000" algn="tl">
                    <a:srgbClr val="000000">
                      <a:alpha val="43137"/>
                    </a:srgbClr>
                  </a:outerShdw>
                </a:effectLst>
                <a:latin typeface="Monotype Corsiva" pitchFamily="66" charset="0"/>
                <a:cs typeface="Arial" pitchFamily="34" charset="0"/>
              </a:rPr>
              <a:t>Ahmed Abudeif </a:t>
            </a:r>
            <a:r>
              <a:rPr lang="en-US" sz="6000" b="1" dirty="0" err="1">
                <a:solidFill>
                  <a:srgbClr val="FFFFFF"/>
                </a:solidFill>
                <a:effectLst>
                  <a:outerShdw blurRad="38100" dist="38100" dir="2700000" algn="tl">
                    <a:srgbClr val="000000">
                      <a:alpha val="43137"/>
                    </a:srgbClr>
                  </a:outerShdw>
                </a:effectLst>
                <a:latin typeface="Monotype Corsiva" pitchFamily="66" charset="0"/>
                <a:cs typeface="Arial" pitchFamily="34" charset="0"/>
              </a:rPr>
              <a:t>Abdelaal</a:t>
            </a:r>
            <a:endParaRPr lang="en-US" sz="6000" b="1" dirty="0">
              <a:solidFill>
                <a:srgbClr val="FFFFFF"/>
              </a:solidFill>
              <a:effectLst>
                <a:outerShdw blurRad="38100" dist="38100" dir="2700000" algn="tl">
                  <a:srgbClr val="000000">
                    <a:alpha val="43137"/>
                  </a:srgbClr>
                </a:outerShdw>
              </a:effectLst>
              <a:latin typeface="Monotype Corsiva" pitchFamily="66" charset="0"/>
              <a:cs typeface="Arial" pitchFamily="34" charset="0"/>
            </a:endParaRPr>
          </a:p>
          <a:p>
            <a:pPr algn="ctr" fontAlgn="base">
              <a:spcBef>
                <a:spcPct val="0"/>
              </a:spcBef>
              <a:spcAft>
                <a:spcPct val="0"/>
              </a:spcAft>
            </a:pPr>
            <a:r>
              <a:rPr lang="en-US" sz="3200" dirty="0">
                <a:solidFill>
                  <a:srgbClr val="FFFFFF"/>
                </a:solidFill>
                <a:effectLst>
                  <a:outerShdw blurRad="38100" dist="38100" dir="2700000" algn="tl">
                    <a:srgbClr val="000000">
                      <a:alpha val="43137"/>
                    </a:srgbClr>
                  </a:outerShdw>
                </a:effectLst>
                <a:latin typeface="Monotype Corsiva" pitchFamily="66" charset="0"/>
                <a:cs typeface="Arial" pitchFamily="34" charset="0"/>
              </a:rPr>
              <a:t>Assistant Lecturer of Tropical Medicine &amp; Gastroenterology</a:t>
            </a:r>
          </a:p>
          <a:p>
            <a:pPr algn="ctr" fontAlgn="base">
              <a:spcBef>
                <a:spcPct val="0"/>
              </a:spcBef>
              <a:spcAft>
                <a:spcPct val="0"/>
              </a:spcAft>
            </a:pPr>
            <a:r>
              <a:rPr lang="en-US" sz="3200" dirty="0">
                <a:solidFill>
                  <a:srgbClr val="FFFFFF"/>
                </a:solidFill>
                <a:effectLst>
                  <a:outerShdw blurRad="38100" dist="38100" dir="2700000" algn="tl">
                    <a:srgbClr val="000000">
                      <a:alpha val="43137"/>
                    </a:srgbClr>
                  </a:outerShdw>
                </a:effectLst>
                <a:latin typeface="Monotype Corsiva" pitchFamily="66" charset="0"/>
                <a:cs typeface="Arial" pitchFamily="34" charset="0"/>
              </a:rPr>
              <a:t>Sohag Faculty of Medicine</a:t>
            </a:r>
          </a:p>
          <a:p>
            <a:pPr algn="ctr" fontAlgn="base">
              <a:spcBef>
                <a:spcPct val="0"/>
              </a:spcBef>
              <a:spcAft>
                <a:spcPct val="0"/>
              </a:spcAft>
            </a:pPr>
            <a:r>
              <a:rPr lang="en-US" sz="3200" dirty="0">
                <a:solidFill>
                  <a:srgbClr val="FFFFFF"/>
                </a:solidFill>
                <a:effectLst>
                  <a:outerShdw blurRad="38100" dist="38100" dir="2700000" algn="tl">
                    <a:srgbClr val="000000">
                      <a:alpha val="43137"/>
                    </a:srgbClr>
                  </a:outerShdw>
                </a:effectLst>
                <a:latin typeface="Monotype Corsiva" pitchFamily="66" charset="0"/>
                <a:cs typeface="Arial" pitchFamily="34" charset="0"/>
              </a:rPr>
              <a:t>May, 2015</a:t>
            </a:r>
            <a:endParaRPr lang="ar-EG" sz="3200" dirty="0">
              <a:solidFill>
                <a:srgbClr val="FFFFFF"/>
              </a:solidFill>
              <a:effectLst>
                <a:outerShdw blurRad="38100" dist="38100" dir="2700000" algn="tl">
                  <a:srgbClr val="000000">
                    <a:alpha val="43137"/>
                  </a:srgbClr>
                </a:outerShdw>
              </a:effectLst>
              <a:latin typeface="Monotype Corsiva" pitchFamily="66" charset="0"/>
              <a:cs typeface="Arial" pitchFamily="34" charset="0"/>
            </a:endParaRPr>
          </a:p>
        </p:txBody>
      </p:sp>
      <p:sp>
        <p:nvSpPr>
          <p:cNvPr id="6" name="TextBox 5"/>
          <p:cNvSpPr txBox="1"/>
          <p:nvPr/>
        </p:nvSpPr>
        <p:spPr>
          <a:xfrm>
            <a:off x="-2305" y="1639839"/>
            <a:ext cx="12057147" cy="1446550"/>
          </a:xfrm>
          <a:prstGeom prst="rect">
            <a:avLst/>
          </a:prstGeom>
          <a:noFill/>
        </p:spPr>
        <p:txBody>
          <a:bodyPr wrap="none" rtlCol="0">
            <a:spAutoFit/>
          </a:bodyPr>
          <a:lstStyle/>
          <a:p>
            <a:pPr algn="ctr"/>
            <a:r>
              <a:rPr lang="en-US" sz="8800" b="1" dirty="0">
                <a:solidFill>
                  <a:srgbClr val="FFFF00"/>
                </a:solidFill>
                <a:effectLst>
                  <a:outerShdw blurRad="38100" dist="38100" dir="2700000" algn="tl">
                    <a:srgbClr val="000000">
                      <a:alpha val="43137"/>
                    </a:srgbClr>
                  </a:outerShdw>
                </a:effectLst>
                <a:latin typeface="Calibri" panose="020F0502020204030204" pitchFamily="34" charset="0"/>
                <a:cs typeface="MV Boli" panose="02000500030200090000" pitchFamily="2" charset="0"/>
              </a:rPr>
              <a:t>Heart and GIT Interaction</a:t>
            </a:r>
          </a:p>
        </p:txBody>
      </p:sp>
    </p:spTree>
    <p:extLst>
      <p:ext uri="{BB962C8B-B14F-4D97-AF65-F5344CB8AC3E}">
        <p14:creationId xmlns:p14="http://schemas.microsoft.com/office/powerpoint/2010/main" val="18903654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95421" y="96268"/>
            <a:ext cx="11577711" cy="6124754"/>
          </a:xfrm>
          <a:prstGeom prst="rect">
            <a:avLst/>
          </a:prstGeom>
          <a:noFill/>
        </p:spPr>
        <p:txBody>
          <a:bodyPr wrap="square" rtlCol="0">
            <a:spAutoFit/>
          </a:bodyPr>
          <a:lstStyle/>
          <a:p>
            <a:r>
              <a:rPr lang="en-US" sz="3600" b="1" dirty="0">
                <a:solidFill>
                  <a:srgbClr val="FFFF00"/>
                </a:solidFill>
                <a:effectLst>
                  <a:outerShdw blurRad="38100" dist="38100" dir="2700000" algn="tl">
                    <a:srgbClr val="000000">
                      <a:alpha val="43137"/>
                    </a:srgbClr>
                  </a:outerShdw>
                </a:effectLst>
              </a:rPr>
              <a:t>Effect of Heart on GIT</a:t>
            </a:r>
          </a:p>
          <a:p>
            <a:endParaRPr lang="en-US" dirty="0">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 With rupture, the pain is frequently associated with hypotension, tachycardia, profound </a:t>
            </a:r>
            <a:r>
              <a:rPr lang="en-US" sz="3200" dirty="0" err="1">
                <a:latin typeface="Arial" panose="020B0604020202020204" pitchFamily="34" charset="0"/>
                <a:cs typeface="Arial" panose="020B0604020202020204" pitchFamily="34" charset="0"/>
              </a:rPr>
              <a:t>anaemia</a:t>
            </a:r>
            <a:r>
              <a:rPr lang="en-US" sz="3200" dirty="0">
                <a:latin typeface="Arial" panose="020B0604020202020204" pitchFamily="34" charset="0"/>
                <a:cs typeface="Arial" panose="020B0604020202020204" pitchFamily="34" charset="0"/>
              </a:rPr>
              <a:t> and sudden death.</a:t>
            </a:r>
          </a:p>
          <a:p>
            <a:endParaRPr lang="en-US" dirty="0">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 An enlarging aneurysm may produce local mass effects as a result of compression of adjacent </a:t>
            </a:r>
            <a:r>
              <a:rPr lang="en-US" sz="3200" dirty="0" err="1">
                <a:latin typeface="Arial" panose="020B0604020202020204" pitchFamily="34" charset="0"/>
                <a:cs typeface="Arial" panose="020B0604020202020204" pitchFamily="34" charset="0"/>
              </a:rPr>
              <a:t>mediastinal</a:t>
            </a:r>
            <a:r>
              <a:rPr lang="en-US" sz="3200" dirty="0">
                <a:latin typeface="Arial" panose="020B0604020202020204" pitchFamily="34" charset="0"/>
                <a:cs typeface="Arial" panose="020B0604020202020204" pitchFamily="34" charset="0"/>
              </a:rPr>
              <a:t> structures, with symptoms including coughing, wheezing, dyspnea, </a:t>
            </a:r>
            <a:r>
              <a:rPr lang="en-US" sz="32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dysphagia,</a:t>
            </a:r>
            <a:r>
              <a:rPr lang="en-US" sz="3200" dirty="0">
                <a:latin typeface="Arial" panose="020B0604020202020204" pitchFamily="34" charset="0"/>
                <a:cs typeface="Arial" panose="020B0604020202020204" pitchFamily="34" charset="0"/>
              </a:rPr>
              <a:t> hoarseness or recurrent pneumonia.</a:t>
            </a:r>
          </a:p>
          <a:p>
            <a:endParaRPr lang="en-US" dirty="0">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 Rarely, aortic aneurysm leads to </a:t>
            </a:r>
            <a:r>
              <a:rPr lang="en-US" sz="3200" dirty="0" err="1">
                <a:latin typeface="Arial" panose="020B0604020202020204" pitchFamily="34" charset="0"/>
                <a:cs typeface="Arial" panose="020B0604020202020204" pitchFamily="34" charset="0"/>
              </a:rPr>
              <a:t>aorto-oesophageal</a:t>
            </a:r>
            <a:r>
              <a:rPr lang="en-US" sz="3200" dirty="0">
                <a:latin typeface="Arial" panose="020B0604020202020204" pitchFamily="34" charset="0"/>
                <a:cs typeface="Arial" panose="020B0604020202020204" pitchFamily="34" charset="0"/>
              </a:rPr>
              <a:t> or </a:t>
            </a:r>
            <a:r>
              <a:rPr lang="en-US" sz="3200" dirty="0" err="1">
                <a:latin typeface="Arial" panose="020B0604020202020204" pitchFamily="34" charset="0"/>
                <a:cs typeface="Arial" panose="020B0604020202020204" pitchFamily="34" charset="0"/>
              </a:rPr>
              <a:t>aorto</a:t>
            </a:r>
            <a:r>
              <a:rPr lang="en-US" sz="3200" dirty="0">
                <a:latin typeface="Arial" panose="020B0604020202020204" pitchFamily="34" charset="0"/>
                <a:cs typeface="Arial" panose="020B0604020202020204" pitchFamily="34" charset="0"/>
              </a:rPr>
              <a:t>-duodenal fistula which may cause haematemesis.</a:t>
            </a:r>
          </a:p>
        </p:txBody>
      </p:sp>
    </p:spTree>
    <p:extLst>
      <p:ext uri="{BB962C8B-B14F-4D97-AF65-F5344CB8AC3E}">
        <p14:creationId xmlns:p14="http://schemas.microsoft.com/office/powerpoint/2010/main" val="35133315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95421" y="96268"/>
            <a:ext cx="11577711" cy="6401753"/>
          </a:xfrm>
          <a:prstGeom prst="rect">
            <a:avLst/>
          </a:prstGeom>
          <a:noFill/>
        </p:spPr>
        <p:txBody>
          <a:bodyPr wrap="square" rtlCol="0">
            <a:spAutoFit/>
          </a:bodyPr>
          <a:lstStyle/>
          <a:p>
            <a:r>
              <a:rPr lang="en-US" sz="3600" b="1" dirty="0">
                <a:solidFill>
                  <a:srgbClr val="FFFF00"/>
                </a:solidFill>
                <a:effectLst>
                  <a:outerShdw blurRad="38100" dist="38100" dir="2700000" algn="tl">
                    <a:srgbClr val="000000">
                      <a:alpha val="43137"/>
                    </a:srgbClr>
                  </a:outerShdw>
                </a:effectLst>
              </a:rPr>
              <a:t>Effect of Heart on GIT</a:t>
            </a:r>
          </a:p>
          <a:p>
            <a:endParaRPr lang="en-US" dirty="0">
              <a:latin typeface="Arial" panose="020B0604020202020204" pitchFamily="34" charset="0"/>
              <a:cs typeface="Arial" panose="020B0604020202020204" pitchFamily="34" charset="0"/>
            </a:endParaRPr>
          </a:p>
          <a:p>
            <a:r>
              <a:rPr lang="en-US" sz="3200" dirty="0">
                <a:solidFill>
                  <a:schemeClr val="bg1"/>
                </a:solidFill>
                <a:latin typeface="Arial" panose="020B0604020202020204" pitchFamily="34" charset="0"/>
                <a:cs typeface="Arial" panose="020B0604020202020204" pitchFamily="34" charset="0"/>
              </a:rPr>
              <a:t>4) Aortic dissection</a:t>
            </a:r>
          </a:p>
          <a:p>
            <a:endParaRPr lang="en-US" dirty="0">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 Aortic dissection occurs when the media of the blood vessel is cleaved longitudinally to form a false lumen that communicates with the true lumen.</a:t>
            </a:r>
          </a:p>
          <a:p>
            <a:endParaRPr lang="en-US" dirty="0">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 Severe central chest pain radiating to the back, abdomen or lower extremities mimicking myocardial infarction is the most common initial symptom.</a:t>
            </a:r>
          </a:p>
          <a:p>
            <a:endParaRPr lang="en-US"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 Aortic dissection may result in vascular complications including </a:t>
            </a:r>
            <a:r>
              <a:rPr lang="en-US" sz="32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mesenteric ischaemia or frank intestinal infarction.</a:t>
            </a:r>
          </a:p>
        </p:txBody>
      </p:sp>
    </p:spTree>
    <p:extLst>
      <p:ext uri="{BB962C8B-B14F-4D97-AF65-F5344CB8AC3E}">
        <p14:creationId xmlns:p14="http://schemas.microsoft.com/office/powerpoint/2010/main" val="17435507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95421" y="96268"/>
            <a:ext cx="11577711" cy="6678751"/>
          </a:xfrm>
          <a:prstGeom prst="rect">
            <a:avLst/>
          </a:prstGeom>
          <a:noFill/>
        </p:spPr>
        <p:txBody>
          <a:bodyPr wrap="square" rtlCol="0">
            <a:spAutoFit/>
          </a:bodyPr>
          <a:lstStyle/>
          <a:p>
            <a:r>
              <a:rPr lang="en-US" sz="3600" b="1" dirty="0">
                <a:solidFill>
                  <a:srgbClr val="FFFF00"/>
                </a:solidFill>
                <a:effectLst>
                  <a:outerShdw blurRad="38100" dist="38100" dir="2700000" algn="tl">
                    <a:srgbClr val="000000">
                      <a:alpha val="43137"/>
                    </a:srgbClr>
                  </a:outerShdw>
                </a:effectLst>
              </a:rPr>
              <a:t>Effect of Heart on GIT</a:t>
            </a:r>
          </a:p>
          <a:p>
            <a:endParaRPr lang="en-US" dirty="0">
              <a:latin typeface="Arial" panose="020B0604020202020204" pitchFamily="34" charset="0"/>
              <a:cs typeface="Arial" panose="020B0604020202020204" pitchFamily="34" charset="0"/>
            </a:endParaRPr>
          </a:p>
          <a:p>
            <a:r>
              <a:rPr lang="en-US" sz="3200" dirty="0">
                <a:solidFill>
                  <a:schemeClr val="bg1"/>
                </a:solidFill>
                <a:latin typeface="Arial" panose="020B0604020202020204" pitchFamily="34" charset="0"/>
                <a:cs typeface="Arial" panose="020B0604020202020204" pitchFamily="34" charset="0"/>
              </a:rPr>
              <a:t>5) Cardiovascular drugs</a:t>
            </a:r>
          </a:p>
          <a:p>
            <a:endParaRPr lang="en-US" dirty="0">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 Optimal treatment of patients with cardiovascular disease often requires the use of multiple medications, which have several GIT side effects.</a:t>
            </a:r>
          </a:p>
          <a:p>
            <a:endParaRPr lang="en-US"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A) Drugs producing upper GIT adverse effects; mechanisms:</a:t>
            </a:r>
          </a:p>
          <a:p>
            <a:endParaRPr lang="en-US" dirty="0">
              <a:latin typeface="Arial" panose="020B0604020202020204" pitchFamily="34" charset="0"/>
              <a:cs typeface="Arial" panose="020B0604020202020204" pitchFamily="34" charset="0"/>
            </a:endParaRPr>
          </a:p>
          <a:p>
            <a:pPr marL="457200" indent="-271463">
              <a:buFont typeface="Arial" panose="020B0604020202020204" pitchFamily="34" charset="0"/>
              <a:buChar char="•"/>
            </a:pPr>
            <a:r>
              <a:rPr lang="en-US" sz="2800" dirty="0">
                <a:latin typeface="Arial" panose="020B0604020202020204" pitchFamily="34" charset="0"/>
                <a:cs typeface="Arial" panose="020B0604020202020204" pitchFamily="34" charset="0"/>
              </a:rPr>
              <a:t>Direct mucosal irritation or injury:  aspirin and other NSAIDs, potassium supplementation.</a:t>
            </a:r>
          </a:p>
          <a:p>
            <a:pPr marL="457200" indent="-271463">
              <a:buFont typeface="Arial" panose="020B0604020202020204" pitchFamily="34" charset="0"/>
              <a:buChar char="•"/>
            </a:pPr>
            <a:endParaRPr lang="en-US" sz="1000" dirty="0">
              <a:latin typeface="Arial" panose="020B0604020202020204" pitchFamily="34" charset="0"/>
              <a:cs typeface="Arial" panose="020B0604020202020204" pitchFamily="34" charset="0"/>
            </a:endParaRPr>
          </a:p>
          <a:p>
            <a:pPr marL="457200" indent="-271463">
              <a:buFont typeface="Arial" panose="020B0604020202020204" pitchFamily="34" charset="0"/>
              <a:buChar char="•"/>
            </a:pPr>
            <a:r>
              <a:rPr lang="en-US" sz="2800" dirty="0">
                <a:latin typeface="Arial" panose="020B0604020202020204" pitchFamily="34" charset="0"/>
                <a:cs typeface="Arial" panose="020B0604020202020204" pitchFamily="34" charset="0"/>
              </a:rPr>
              <a:t>Relaxation of the cardiac sphincter: Ca</a:t>
            </a:r>
            <a:r>
              <a:rPr lang="en-US" sz="2800" baseline="30000" dirty="0">
                <a:latin typeface="Arial" panose="020B0604020202020204" pitchFamily="34" charset="0"/>
                <a:cs typeface="Arial" panose="020B0604020202020204" pitchFamily="34" charset="0"/>
              </a:rPr>
              <a:t>+2</a:t>
            </a:r>
            <a:r>
              <a:rPr lang="en-US" sz="2800" dirty="0">
                <a:latin typeface="Arial" panose="020B0604020202020204" pitchFamily="34" charset="0"/>
                <a:cs typeface="Arial" panose="020B0604020202020204" pitchFamily="34" charset="0"/>
              </a:rPr>
              <a:t> channel blockers, nitrates.</a:t>
            </a:r>
          </a:p>
          <a:p>
            <a:pPr marL="457200" indent="-271463">
              <a:buFont typeface="Arial" panose="020B0604020202020204" pitchFamily="34" charset="0"/>
              <a:buChar char="•"/>
            </a:pPr>
            <a:endParaRPr lang="en-US" sz="1000" dirty="0">
              <a:latin typeface="Arial" panose="020B0604020202020204" pitchFamily="34" charset="0"/>
              <a:cs typeface="Arial" panose="020B0604020202020204" pitchFamily="34" charset="0"/>
            </a:endParaRPr>
          </a:p>
          <a:p>
            <a:pPr marL="457200" indent="-271463">
              <a:buFont typeface="Arial" panose="020B0604020202020204" pitchFamily="34" charset="0"/>
              <a:buChar char="•"/>
            </a:pPr>
            <a:r>
              <a:rPr lang="en-US" sz="2800" dirty="0">
                <a:latin typeface="Arial" panose="020B0604020202020204" pitchFamily="34" charset="0"/>
                <a:cs typeface="Arial" panose="020B0604020202020204" pitchFamily="34" charset="0"/>
              </a:rPr>
              <a:t> Alteration of gastric motility (</a:t>
            </a:r>
            <a:r>
              <a:rPr lang="en-US" sz="2800" dirty="0" err="1">
                <a:latin typeface="Arial" panose="020B0604020202020204" pitchFamily="34" charset="0"/>
                <a:cs typeface="Arial" panose="020B0604020202020204" pitchFamily="34" charset="0"/>
              </a:rPr>
              <a:t>bradykinin</a:t>
            </a:r>
            <a:r>
              <a:rPr lang="en-US" sz="2800" dirty="0">
                <a:latin typeface="Arial" panose="020B0604020202020204" pitchFamily="34" charset="0"/>
                <a:cs typeface="Arial" panose="020B0604020202020204" pitchFamily="34" charset="0"/>
              </a:rPr>
              <a:t>-mediated </a:t>
            </a:r>
            <a:r>
              <a:rPr lang="en-US" sz="2800" dirty="0" err="1">
                <a:latin typeface="Arial" panose="020B0604020202020204" pitchFamily="34" charset="0"/>
                <a:cs typeface="Arial" panose="020B0604020202020204" pitchFamily="34" charset="0"/>
              </a:rPr>
              <a:t>dysmotility</a:t>
            </a:r>
            <a:r>
              <a:rPr lang="en-US" sz="2800" dirty="0">
                <a:latin typeface="Arial" panose="020B0604020202020204" pitchFamily="34" charset="0"/>
                <a:cs typeface="Arial" panose="020B0604020202020204" pitchFamily="34" charset="0"/>
              </a:rPr>
              <a:t>): ACEIs, ARBs.</a:t>
            </a:r>
          </a:p>
        </p:txBody>
      </p:sp>
    </p:spTree>
    <p:extLst>
      <p:ext uri="{BB962C8B-B14F-4D97-AF65-F5344CB8AC3E}">
        <p14:creationId xmlns:p14="http://schemas.microsoft.com/office/powerpoint/2010/main" val="40710267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95421" y="96268"/>
            <a:ext cx="11577711" cy="3447098"/>
          </a:xfrm>
          <a:prstGeom prst="rect">
            <a:avLst/>
          </a:prstGeom>
          <a:noFill/>
        </p:spPr>
        <p:txBody>
          <a:bodyPr wrap="square" rtlCol="0">
            <a:spAutoFit/>
          </a:bodyPr>
          <a:lstStyle/>
          <a:p>
            <a:r>
              <a:rPr lang="en-US" sz="3600" b="1" dirty="0">
                <a:solidFill>
                  <a:srgbClr val="FFFF00"/>
                </a:solidFill>
                <a:effectLst>
                  <a:outerShdw blurRad="38100" dist="38100" dir="2700000" algn="tl">
                    <a:srgbClr val="000000">
                      <a:alpha val="43137"/>
                    </a:srgbClr>
                  </a:outerShdw>
                </a:effectLst>
              </a:rPr>
              <a:t>Effect of Heart on GIT</a:t>
            </a:r>
          </a:p>
          <a:p>
            <a:endParaRPr lang="en-US" dirty="0">
              <a:latin typeface="Arial" panose="020B0604020202020204" pitchFamily="34" charset="0"/>
              <a:cs typeface="Arial" panose="020B0604020202020204" pitchFamily="34" charset="0"/>
            </a:endParaRPr>
          </a:p>
          <a:p>
            <a:r>
              <a:rPr lang="en-US" sz="3200" dirty="0">
                <a:solidFill>
                  <a:schemeClr val="bg1"/>
                </a:solidFill>
                <a:latin typeface="Arial" panose="020B0604020202020204" pitchFamily="34" charset="0"/>
                <a:cs typeface="Arial" panose="020B0604020202020204" pitchFamily="34" charset="0"/>
              </a:rPr>
              <a:t>5) Cardiovascular drugs</a:t>
            </a:r>
          </a:p>
          <a:p>
            <a:endParaRPr lang="en-US" dirty="0">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B) </a:t>
            </a:r>
            <a:r>
              <a:rPr lang="en-US" sz="3200" dirty="0" err="1">
                <a:latin typeface="Arial" panose="020B0604020202020204" pitchFamily="34" charset="0"/>
                <a:cs typeface="Arial" panose="020B0604020202020204" pitchFamily="34" charset="0"/>
              </a:rPr>
              <a:t>Antiplatelets</a:t>
            </a:r>
            <a:r>
              <a:rPr lang="en-US" sz="3200" dirty="0">
                <a:latin typeface="Arial" panose="020B0604020202020204" pitchFamily="34" charset="0"/>
                <a:cs typeface="Arial" panose="020B0604020202020204" pitchFamily="34" charset="0"/>
              </a:rPr>
              <a:t> (aspirin, </a:t>
            </a:r>
            <a:r>
              <a:rPr lang="en-US" sz="3200" dirty="0" err="1">
                <a:latin typeface="Arial" panose="020B0604020202020204" pitchFamily="34" charset="0"/>
                <a:cs typeface="Arial" panose="020B0604020202020204" pitchFamily="34" charset="0"/>
              </a:rPr>
              <a:t>clopidogrel</a:t>
            </a:r>
            <a:r>
              <a:rPr lang="en-US" sz="3200" dirty="0">
                <a:latin typeface="Arial" panose="020B0604020202020204" pitchFamily="34" charset="0"/>
                <a:cs typeface="Arial" panose="020B0604020202020204" pitchFamily="34" charset="0"/>
              </a:rPr>
              <a:t>) and anticoagulants (warfarin, heparin) may produce GIT ulceration and bleeding.</a:t>
            </a:r>
          </a:p>
          <a:p>
            <a:endParaRPr lang="en-US" dirty="0">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C) Digoxin toxicity: nausea, vomiting, diarrhea, abdominal pain.</a:t>
            </a:r>
            <a:endParaRPr lang="en-US"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810130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2" name="Rounded Rectangle 1"/>
          <p:cNvSpPr/>
          <p:nvPr/>
        </p:nvSpPr>
        <p:spPr bwMode="auto">
          <a:xfrm>
            <a:off x="2017486" y="2875356"/>
            <a:ext cx="8157028" cy="1107289"/>
          </a:xfrm>
          <a:prstGeom prst="roundRect">
            <a:avLst/>
          </a:prstGeom>
          <a:solidFill>
            <a:srgbClr val="00206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algn="ctr"/>
            <a:r>
              <a:rPr lang="en-US" sz="6600" b="1" dirty="0">
                <a:solidFill>
                  <a:srgbClr val="FFFF00"/>
                </a:solidFill>
                <a:effectLst>
                  <a:outerShdw blurRad="38100" dist="38100" dir="2700000" algn="tl">
                    <a:srgbClr val="000000">
                      <a:alpha val="43137"/>
                    </a:srgbClr>
                  </a:outerShdw>
                </a:effectLst>
              </a:rPr>
              <a:t>Effect of GIT on Heart </a:t>
            </a:r>
          </a:p>
        </p:txBody>
      </p:sp>
    </p:spTree>
    <p:extLst>
      <p:ext uri="{BB962C8B-B14F-4D97-AF65-F5344CB8AC3E}">
        <p14:creationId xmlns:p14="http://schemas.microsoft.com/office/powerpoint/2010/main" val="4183664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95421" y="96268"/>
            <a:ext cx="11577711" cy="5416868"/>
          </a:xfrm>
          <a:prstGeom prst="rect">
            <a:avLst/>
          </a:prstGeom>
          <a:noFill/>
        </p:spPr>
        <p:txBody>
          <a:bodyPr wrap="square" rtlCol="0">
            <a:spAutoFit/>
          </a:bodyPr>
          <a:lstStyle/>
          <a:p>
            <a:r>
              <a:rPr lang="en-US" sz="3600" b="1" dirty="0">
                <a:solidFill>
                  <a:srgbClr val="FFFF00"/>
                </a:solidFill>
                <a:effectLst>
                  <a:outerShdw blurRad="38100" dist="38100" dir="2700000" algn="tl">
                    <a:srgbClr val="000000">
                      <a:alpha val="43137"/>
                    </a:srgbClr>
                  </a:outerShdw>
                </a:effectLst>
              </a:rPr>
              <a:t>Effect of GIT on the Heart</a:t>
            </a:r>
          </a:p>
          <a:p>
            <a:endParaRPr lang="en-US" dirty="0">
              <a:latin typeface="Arial" panose="020B0604020202020204" pitchFamily="34" charset="0"/>
              <a:cs typeface="Arial" panose="020B0604020202020204" pitchFamily="34" charset="0"/>
            </a:endParaRPr>
          </a:p>
          <a:p>
            <a:r>
              <a:rPr lang="en-US" sz="3200" dirty="0">
                <a:solidFill>
                  <a:schemeClr val="bg1"/>
                </a:solidFill>
                <a:latin typeface="Arial" panose="020B0604020202020204" pitchFamily="34" charset="0"/>
                <a:cs typeface="Arial" panose="020B0604020202020204" pitchFamily="34" charset="0"/>
              </a:rPr>
              <a:t>1) Rhythm disturbance and syncope related to esophageal disease</a:t>
            </a:r>
          </a:p>
          <a:p>
            <a:endParaRPr lang="en-US" dirty="0">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 Disturbances in cardiac rhythm accompanying swallowing are well documented.</a:t>
            </a:r>
          </a:p>
          <a:p>
            <a:endParaRPr lang="en-US"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Bradyarrhythmias</a:t>
            </a:r>
            <a:r>
              <a:rPr lang="en-US" sz="3200" dirty="0">
                <a:latin typeface="Arial" panose="020B0604020202020204" pitchFamily="34" charset="0"/>
                <a:cs typeface="Arial" panose="020B0604020202020204" pitchFamily="34" charset="0"/>
              </a:rPr>
              <a:t> including (AV block, sinus bradycardia and ventricular </a:t>
            </a:r>
            <a:r>
              <a:rPr lang="en-US" sz="3200" dirty="0" err="1">
                <a:latin typeface="Arial" panose="020B0604020202020204" pitchFamily="34" charset="0"/>
                <a:cs typeface="Arial" panose="020B0604020202020204" pitchFamily="34" charset="0"/>
              </a:rPr>
              <a:t>asystole</a:t>
            </a:r>
            <a:r>
              <a:rPr lang="en-US" sz="3200" dirty="0">
                <a:latin typeface="Arial" panose="020B0604020202020204" pitchFamily="34" charset="0"/>
                <a:cs typeface="Arial" panose="020B0604020202020204" pitchFamily="34" charset="0"/>
              </a:rPr>
              <a:t>) are more common. However, swallowing induced </a:t>
            </a:r>
            <a:r>
              <a:rPr lang="en-US" sz="3200" dirty="0" err="1">
                <a:latin typeface="Arial" panose="020B0604020202020204" pitchFamily="34" charset="0"/>
                <a:cs typeface="Arial" panose="020B0604020202020204" pitchFamily="34" charset="0"/>
              </a:rPr>
              <a:t>tachyarrhythmias</a:t>
            </a:r>
            <a:r>
              <a:rPr lang="en-US" sz="3200" dirty="0">
                <a:latin typeface="Arial" panose="020B0604020202020204" pitchFamily="34" charset="0"/>
                <a:cs typeface="Arial" panose="020B0604020202020204" pitchFamily="34" charset="0"/>
              </a:rPr>
              <a:t> have also been described such as AF.</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93402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95421" y="96268"/>
            <a:ext cx="11577711" cy="2400657"/>
          </a:xfrm>
          <a:prstGeom prst="rect">
            <a:avLst/>
          </a:prstGeom>
          <a:noFill/>
        </p:spPr>
        <p:txBody>
          <a:bodyPr wrap="square" rtlCol="0">
            <a:spAutoFit/>
          </a:bodyPr>
          <a:lstStyle/>
          <a:p>
            <a:r>
              <a:rPr lang="en-US" sz="3600" b="1" dirty="0">
                <a:solidFill>
                  <a:srgbClr val="FFFF00"/>
                </a:solidFill>
                <a:effectLst>
                  <a:outerShdw blurRad="38100" dist="38100" dir="2700000" algn="tl">
                    <a:srgbClr val="000000">
                      <a:alpha val="43137"/>
                    </a:srgbClr>
                  </a:outerShdw>
                </a:effectLst>
              </a:rPr>
              <a:t>Effect of GIT on the Heart</a:t>
            </a:r>
          </a:p>
          <a:p>
            <a:endParaRPr lang="en-US" dirty="0">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 Evaluation of these patients has revealed that many of them suffer from an underlying gastrointestinal disorders including GERD, hiatus hernia, achalasia and gastric </a:t>
            </a:r>
            <a:r>
              <a:rPr lang="en-US" sz="3200" dirty="0" err="1">
                <a:latin typeface="Arial" panose="020B0604020202020204" pitchFamily="34" charset="0"/>
                <a:cs typeface="Arial" panose="020B0604020202020204" pitchFamily="34" charset="0"/>
              </a:rPr>
              <a:t>diverticulae</a:t>
            </a:r>
            <a:r>
              <a:rPr lang="en-US" sz="3200"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964518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95421" y="96268"/>
            <a:ext cx="11577711" cy="5416868"/>
          </a:xfrm>
          <a:prstGeom prst="rect">
            <a:avLst/>
          </a:prstGeom>
          <a:noFill/>
        </p:spPr>
        <p:txBody>
          <a:bodyPr wrap="square" rtlCol="0">
            <a:spAutoFit/>
          </a:bodyPr>
          <a:lstStyle/>
          <a:p>
            <a:r>
              <a:rPr lang="en-US" sz="3600" b="1" dirty="0">
                <a:solidFill>
                  <a:srgbClr val="FFFF00"/>
                </a:solidFill>
                <a:effectLst>
                  <a:outerShdw blurRad="38100" dist="38100" dir="2700000" algn="tl">
                    <a:srgbClr val="000000">
                      <a:alpha val="43137"/>
                    </a:srgbClr>
                  </a:outerShdw>
                </a:effectLst>
              </a:rPr>
              <a:t>Effect of GIT on the Heart</a:t>
            </a:r>
          </a:p>
          <a:p>
            <a:endParaRPr lang="en-US" dirty="0">
              <a:latin typeface="Arial" panose="020B0604020202020204" pitchFamily="34" charset="0"/>
              <a:cs typeface="Arial" panose="020B0604020202020204" pitchFamily="34" charset="0"/>
            </a:endParaRPr>
          </a:p>
          <a:p>
            <a:r>
              <a:rPr lang="en-US" sz="3200" dirty="0">
                <a:solidFill>
                  <a:schemeClr val="bg1"/>
                </a:solidFill>
                <a:latin typeface="Arial" panose="020B0604020202020204" pitchFamily="34" charset="0"/>
                <a:cs typeface="Arial" panose="020B0604020202020204" pitchFamily="34" charset="0"/>
              </a:rPr>
              <a:t>2) Linked angina</a:t>
            </a:r>
          </a:p>
          <a:p>
            <a:endParaRPr lang="en-US" dirty="0">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 This term is used to describe a condition in which gastrointestinal factors can induce angina like chest pain and ECG changes in patients with proven coronary artery disease.</a:t>
            </a:r>
          </a:p>
          <a:p>
            <a:endParaRPr lang="en-US"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 It had previously been shown that raising the pressure in the bile ducts of patients with angina could provoke typical angina pain, and that hiatus hernia correction could lead to symptomatic relief of co-existent symptoms of IHD.</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768816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95421" y="96268"/>
            <a:ext cx="11577711" cy="6401753"/>
          </a:xfrm>
          <a:prstGeom prst="rect">
            <a:avLst/>
          </a:prstGeom>
          <a:noFill/>
        </p:spPr>
        <p:txBody>
          <a:bodyPr wrap="square" rtlCol="0">
            <a:spAutoFit/>
          </a:bodyPr>
          <a:lstStyle/>
          <a:p>
            <a:r>
              <a:rPr lang="en-US" sz="3600" b="1" dirty="0">
                <a:solidFill>
                  <a:srgbClr val="FFFF00"/>
                </a:solidFill>
                <a:effectLst>
                  <a:outerShdw blurRad="38100" dist="38100" dir="2700000" algn="tl">
                    <a:srgbClr val="000000">
                      <a:alpha val="43137"/>
                    </a:srgbClr>
                  </a:outerShdw>
                </a:effectLst>
              </a:rPr>
              <a:t>Effect of GIT on the Heart</a:t>
            </a:r>
          </a:p>
          <a:p>
            <a:endParaRPr lang="en-US" dirty="0">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 More recently, it has been demonstrated that administering acid into the esophagus of patients with coronary artery stenosis will reduce their exercise tolerance levels.</a:t>
            </a:r>
          </a:p>
          <a:p>
            <a:endParaRPr lang="en-US" dirty="0">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 Therefore, it has been postulated that there is a neural reflex capable of altering cardiac blood flow or cardiac pain perception on stimulation of the esophageal mucosa.</a:t>
            </a:r>
          </a:p>
          <a:p>
            <a:endParaRPr lang="en-US" dirty="0">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 Ischaemic ECG changes had been described at times of esophageal spasm in variant angina patients, this postulates that esophageal spasm and coronary spasm are mutual and reciprocal.</a:t>
            </a:r>
          </a:p>
        </p:txBody>
      </p:sp>
    </p:spTree>
    <p:extLst>
      <p:ext uri="{BB962C8B-B14F-4D97-AF65-F5344CB8AC3E}">
        <p14:creationId xmlns:p14="http://schemas.microsoft.com/office/powerpoint/2010/main" val="27501231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95421" y="96268"/>
            <a:ext cx="11577711" cy="5201424"/>
          </a:xfrm>
          <a:prstGeom prst="rect">
            <a:avLst/>
          </a:prstGeom>
          <a:noFill/>
        </p:spPr>
        <p:txBody>
          <a:bodyPr wrap="square" rtlCol="0">
            <a:spAutoFit/>
          </a:bodyPr>
          <a:lstStyle/>
          <a:p>
            <a:r>
              <a:rPr lang="en-US" sz="3600" b="1" dirty="0">
                <a:solidFill>
                  <a:srgbClr val="FFFF00"/>
                </a:solidFill>
                <a:effectLst>
                  <a:outerShdw blurRad="38100" dist="38100" dir="2700000" algn="tl">
                    <a:srgbClr val="000000">
                      <a:alpha val="43137"/>
                    </a:srgbClr>
                  </a:outerShdw>
                </a:effectLst>
              </a:rPr>
              <a:t>Effect of GIT on the Heart</a:t>
            </a:r>
          </a:p>
          <a:p>
            <a:endParaRPr lang="en-US" dirty="0">
              <a:latin typeface="Arial" panose="020B0604020202020204" pitchFamily="34" charset="0"/>
              <a:cs typeface="Arial" panose="020B0604020202020204" pitchFamily="34" charset="0"/>
            </a:endParaRPr>
          </a:p>
          <a:p>
            <a:r>
              <a:rPr lang="en-US" sz="3200" dirty="0">
                <a:solidFill>
                  <a:schemeClr val="bg1"/>
                </a:solidFill>
                <a:latin typeface="Arial" panose="020B0604020202020204" pitchFamily="34" charset="0"/>
                <a:cs typeface="Arial" panose="020B0604020202020204" pitchFamily="34" charset="0"/>
              </a:rPr>
              <a:t>3) Noncardiac chest pain (NCCP)</a:t>
            </a:r>
          </a:p>
          <a:p>
            <a:endParaRPr lang="en-US" dirty="0">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 The term noncardiac chest pain generally means pain in the chest that mimics or may be confused with cardiac chest pain.</a:t>
            </a:r>
          </a:p>
          <a:p>
            <a:endParaRPr lang="en-US"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 Many patients who present to a physician with acute chest pain have a noncardiac cause.</a:t>
            </a:r>
          </a:p>
          <a:p>
            <a:endParaRPr lang="en-US" dirty="0">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 Diagnosis is particularly confusing in patients who have both cardiac and noncardiac chest pain.</a:t>
            </a:r>
          </a:p>
        </p:txBody>
      </p:sp>
    </p:spTree>
    <p:extLst>
      <p:ext uri="{BB962C8B-B14F-4D97-AF65-F5344CB8AC3E}">
        <p14:creationId xmlns:p14="http://schemas.microsoft.com/office/powerpoint/2010/main" val="7512601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2" name="Rounded Rectangle 1"/>
          <p:cNvSpPr/>
          <p:nvPr/>
        </p:nvSpPr>
        <p:spPr bwMode="auto">
          <a:xfrm>
            <a:off x="2017486" y="2875356"/>
            <a:ext cx="8157028" cy="1107289"/>
          </a:xfrm>
          <a:prstGeom prst="roundRect">
            <a:avLst/>
          </a:prstGeom>
          <a:solidFill>
            <a:srgbClr val="00206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algn="ctr"/>
            <a:r>
              <a:rPr lang="en-US" sz="6600" b="1" dirty="0">
                <a:solidFill>
                  <a:srgbClr val="FFFF00"/>
                </a:solidFill>
                <a:effectLst>
                  <a:outerShdw blurRad="38100" dist="38100" dir="2700000" algn="tl">
                    <a:srgbClr val="000000">
                      <a:alpha val="43137"/>
                    </a:srgbClr>
                  </a:outerShdw>
                </a:effectLst>
              </a:rPr>
              <a:t>Effect of Heart on GIT</a:t>
            </a:r>
          </a:p>
        </p:txBody>
      </p:sp>
    </p:spTree>
    <p:extLst>
      <p:ext uri="{BB962C8B-B14F-4D97-AF65-F5344CB8AC3E}">
        <p14:creationId xmlns:p14="http://schemas.microsoft.com/office/powerpoint/2010/main" val="265942776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95421" y="96268"/>
            <a:ext cx="11577711" cy="6832640"/>
          </a:xfrm>
          <a:prstGeom prst="rect">
            <a:avLst/>
          </a:prstGeom>
          <a:noFill/>
        </p:spPr>
        <p:txBody>
          <a:bodyPr wrap="square" rtlCol="0">
            <a:spAutoFit/>
          </a:bodyPr>
          <a:lstStyle/>
          <a:p>
            <a:r>
              <a:rPr lang="en-US" sz="3600" b="1" dirty="0">
                <a:solidFill>
                  <a:srgbClr val="FFFF00"/>
                </a:solidFill>
                <a:effectLst>
                  <a:outerShdw blurRad="38100" dist="38100" dir="2700000" algn="tl">
                    <a:srgbClr val="000000">
                      <a:alpha val="43137"/>
                    </a:srgbClr>
                  </a:outerShdw>
                </a:effectLst>
              </a:rPr>
              <a:t>Effect of GIT on the Heart</a:t>
            </a:r>
          </a:p>
          <a:p>
            <a:endParaRPr lang="en-US" dirty="0">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 GIT causes of NCCP:</a:t>
            </a:r>
          </a:p>
          <a:p>
            <a:pPr indent="185738"/>
            <a:r>
              <a:rPr lang="en-US" sz="2800" dirty="0">
                <a:solidFill>
                  <a:schemeClr val="bg1"/>
                </a:solidFill>
                <a:latin typeface="Arial" panose="020B0604020202020204" pitchFamily="34" charset="0"/>
                <a:cs typeface="Arial" panose="020B0604020202020204" pitchFamily="34" charset="0"/>
              </a:rPr>
              <a:t>A) Esophageal disease.</a:t>
            </a:r>
          </a:p>
          <a:p>
            <a:pPr indent="271463"/>
            <a:r>
              <a:rPr lang="en-US" sz="24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a. Motility disorders.</a:t>
            </a:r>
          </a:p>
          <a:p>
            <a:pPr indent="357188"/>
            <a:r>
              <a:rPr lang="en-US" sz="2400" dirty="0">
                <a:latin typeface="Arial" panose="020B0604020202020204" pitchFamily="34" charset="0"/>
                <a:cs typeface="Arial" panose="020B0604020202020204" pitchFamily="34" charset="0"/>
              </a:rPr>
              <a:t>1) Achalasia.</a:t>
            </a:r>
          </a:p>
          <a:p>
            <a:pPr indent="357188"/>
            <a:r>
              <a:rPr lang="en-US" sz="2400" dirty="0">
                <a:latin typeface="Arial" panose="020B0604020202020204" pitchFamily="34" charset="0"/>
                <a:cs typeface="Arial" panose="020B0604020202020204" pitchFamily="34" charset="0"/>
              </a:rPr>
              <a:t>2) Diffuse esophageal spasm.</a:t>
            </a:r>
          </a:p>
          <a:p>
            <a:pPr indent="357188"/>
            <a:r>
              <a:rPr lang="en-US" sz="2400" dirty="0">
                <a:latin typeface="Arial" panose="020B0604020202020204" pitchFamily="34" charset="0"/>
                <a:cs typeface="Arial" panose="020B0604020202020204" pitchFamily="34" charset="0"/>
              </a:rPr>
              <a:t>3) Nutcracker esophagus.</a:t>
            </a:r>
          </a:p>
          <a:p>
            <a:pPr indent="357188"/>
            <a:r>
              <a:rPr lang="en-US" sz="2400" dirty="0">
                <a:latin typeface="Arial" panose="020B0604020202020204" pitchFamily="34" charset="0"/>
                <a:cs typeface="Arial" panose="020B0604020202020204" pitchFamily="34" charset="0"/>
              </a:rPr>
              <a:t>4) Nonspecific motor disorder.</a:t>
            </a:r>
          </a:p>
          <a:p>
            <a:pPr indent="271463"/>
            <a:r>
              <a:rPr lang="en-US" sz="24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b. Mucosal disorders.</a:t>
            </a:r>
          </a:p>
          <a:p>
            <a:pPr indent="357188"/>
            <a:r>
              <a:rPr lang="en-US" sz="2400" dirty="0">
                <a:latin typeface="Arial" panose="020B0604020202020204" pitchFamily="34" charset="0"/>
                <a:cs typeface="Arial" panose="020B0604020202020204" pitchFamily="34" charset="0"/>
              </a:rPr>
              <a:t>1) GERD, NERD.</a:t>
            </a:r>
          </a:p>
          <a:p>
            <a:pPr indent="357188"/>
            <a:r>
              <a:rPr lang="en-US" sz="2400" dirty="0">
                <a:latin typeface="Arial" panose="020B0604020202020204" pitchFamily="34" charset="0"/>
                <a:cs typeface="Arial" panose="020B0604020202020204" pitchFamily="34" charset="0"/>
              </a:rPr>
              <a:t>2) Viral and fungal infections.</a:t>
            </a:r>
          </a:p>
          <a:p>
            <a:pPr indent="357188"/>
            <a:r>
              <a:rPr lang="en-US" sz="2400" dirty="0">
                <a:latin typeface="Arial" panose="020B0604020202020204" pitchFamily="34" charset="0"/>
                <a:cs typeface="Arial" panose="020B0604020202020204" pitchFamily="34" charset="0"/>
              </a:rPr>
              <a:t>3) Acid or alkali ingestion.</a:t>
            </a:r>
          </a:p>
          <a:p>
            <a:pPr indent="357188"/>
            <a:r>
              <a:rPr lang="en-US" sz="2400" dirty="0">
                <a:latin typeface="Arial" panose="020B0604020202020204" pitchFamily="34" charset="0"/>
                <a:cs typeface="Arial" panose="020B0604020202020204" pitchFamily="34" charset="0"/>
              </a:rPr>
              <a:t>4) Cancer.</a:t>
            </a:r>
          </a:p>
          <a:p>
            <a:pPr indent="185738"/>
            <a:r>
              <a:rPr lang="en-US" sz="2800" dirty="0">
                <a:solidFill>
                  <a:schemeClr val="bg1"/>
                </a:solidFill>
                <a:latin typeface="Arial" panose="020B0604020202020204" pitchFamily="34" charset="0"/>
                <a:cs typeface="Arial" panose="020B0604020202020204" pitchFamily="34" charset="0"/>
              </a:rPr>
              <a:t>B) Gall bladder disease.</a:t>
            </a:r>
          </a:p>
          <a:p>
            <a:pPr indent="185738"/>
            <a:r>
              <a:rPr lang="en-US" sz="2800" dirty="0">
                <a:solidFill>
                  <a:schemeClr val="bg1"/>
                </a:solidFill>
                <a:latin typeface="Arial" panose="020B0604020202020204" pitchFamily="34" charset="0"/>
                <a:cs typeface="Arial" panose="020B0604020202020204" pitchFamily="34" charset="0"/>
              </a:rPr>
              <a:t>C) Pancreatitis.</a:t>
            </a:r>
          </a:p>
          <a:p>
            <a:pPr indent="185738"/>
            <a:r>
              <a:rPr lang="en-US" sz="2800" dirty="0">
                <a:solidFill>
                  <a:schemeClr val="bg1"/>
                </a:solidFill>
                <a:latin typeface="Arial" panose="020B0604020202020204" pitchFamily="34" charset="0"/>
                <a:cs typeface="Arial" panose="020B0604020202020204" pitchFamily="34" charset="0"/>
              </a:rPr>
              <a:t>D) Peptic ulcer.</a:t>
            </a:r>
          </a:p>
        </p:txBody>
      </p:sp>
    </p:spTree>
    <p:extLst>
      <p:ext uri="{BB962C8B-B14F-4D97-AF65-F5344CB8AC3E}">
        <p14:creationId xmlns:p14="http://schemas.microsoft.com/office/powerpoint/2010/main" val="397570113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95421" y="96268"/>
            <a:ext cx="11577711" cy="5693866"/>
          </a:xfrm>
          <a:prstGeom prst="rect">
            <a:avLst/>
          </a:prstGeom>
          <a:noFill/>
        </p:spPr>
        <p:txBody>
          <a:bodyPr wrap="square" rtlCol="0">
            <a:spAutoFit/>
          </a:bodyPr>
          <a:lstStyle/>
          <a:p>
            <a:r>
              <a:rPr lang="en-US" sz="3600" b="1" dirty="0">
                <a:solidFill>
                  <a:srgbClr val="FFFF00"/>
                </a:solidFill>
                <a:effectLst>
                  <a:outerShdw blurRad="38100" dist="38100" dir="2700000" algn="tl">
                    <a:srgbClr val="000000">
                      <a:alpha val="43137"/>
                    </a:srgbClr>
                  </a:outerShdw>
                </a:effectLst>
              </a:rPr>
              <a:t>Effect of GIT on the Heart</a:t>
            </a:r>
          </a:p>
          <a:p>
            <a:endParaRPr lang="en-US" dirty="0">
              <a:latin typeface="Arial" panose="020B0604020202020204" pitchFamily="34" charset="0"/>
              <a:cs typeface="Arial" panose="020B0604020202020204" pitchFamily="34" charset="0"/>
            </a:endParaRPr>
          </a:p>
          <a:p>
            <a:r>
              <a:rPr lang="en-US" sz="3200" dirty="0">
                <a:solidFill>
                  <a:schemeClr val="bg1"/>
                </a:solidFill>
                <a:latin typeface="Arial" panose="020B0604020202020204" pitchFamily="34" charset="0"/>
                <a:cs typeface="Arial" panose="020B0604020202020204" pitchFamily="34" charset="0"/>
              </a:rPr>
              <a:t>4) Malabsorption</a:t>
            </a:r>
          </a:p>
          <a:p>
            <a:endParaRPr lang="en-US" dirty="0">
              <a:latin typeface="Arial" panose="020B0604020202020204" pitchFamily="34" charset="0"/>
              <a:cs typeface="Arial" panose="020B0604020202020204" pitchFamily="34" charset="0"/>
            </a:endParaRPr>
          </a:p>
          <a:p>
            <a:r>
              <a:rPr lang="en-US" sz="32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a) Beriberi</a:t>
            </a:r>
          </a:p>
          <a:p>
            <a:endParaRPr lang="en-US" dirty="0">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 Refers to a cluster of symptoms  caused primarily by a nutritional deficit in vitamin B1 (thiamine).</a:t>
            </a:r>
          </a:p>
          <a:p>
            <a:endParaRPr lang="en-US" dirty="0">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 Beriberi has conventionally been divided into three separate entities, dry, wet and infantile.</a:t>
            </a:r>
          </a:p>
          <a:p>
            <a:endParaRPr lang="en-US" dirty="0">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 Wet beriberi is the type that affect the heart.</a:t>
            </a:r>
          </a:p>
        </p:txBody>
      </p:sp>
    </p:spTree>
    <p:extLst>
      <p:ext uri="{BB962C8B-B14F-4D97-AF65-F5344CB8AC3E}">
        <p14:creationId xmlns:p14="http://schemas.microsoft.com/office/powerpoint/2010/main" val="188239073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95421" y="96268"/>
            <a:ext cx="11577711" cy="6801862"/>
          </a:xfrm>
          <a:prstGeom prst="rect">
            <a:avLst/>
          </a:prstGeom>
          <a:noFill/>
        </p:spPr>
        <p:txBody>
          <a:bodyPr wrap="square" rtlCol="0">
            <a:spAutoFit/>
          </a:bodyPr>
          <a:lstStyle/>
          <a:p>
            <a:r>
              <a:rPr lang="en-US" sz="3600" b="1" dirty="0">
                <a:solidFill>
                  <a:srgbClr val="FFFF00"/>
                </a:solidFill>
                <a:effectLst>
                  <a:outerShdw blurRad="38100" dist="38100" dir="2700000" algn="tl">
                    <a:srgbClr val="000000">
                      <a:alpha val="43137"/>
                    </a:srgbClr>
                  </a:outerShdw>
                </a:effectLst>
              </a:rPr>
              <a:t>Effect of GIT on the Heart</a:t>
            </a:r>
          </a:p>
          <a:p>
            <a:endParaRPr lang="en-US" dirty="0">
              <a:latin typeface="Arial" panose="020B0604020202020204" pitchFamily="34" charset="0"/>
              <a:cs typeface="Arial" panose="020B0604020202020204" pitchFamily="34" charset="0"/>
            </a:endParaRPr>
          </a:p>
          <a:p>
            <a:r>
              <a:rPr lang="en-US" sz="3200" dirty="0">
                <a:solidFill>
                  <a:schemeClr val="bg1"/>
                </a:solidFill>
                <a:latin typeface="Arial" panose="020B0604020202020204" pitchFamily="34" charset="0"/>
                <a:cs typeface="Arial" panose="020B0604020202020204" pitchFamily="34" charset="0"/>
              </a:rPr>
              <a:t>4) Malabsorption</a:t>
            </a:r>
          </a:p>
          <a:p>
            <a:endParaRPr lang="en-US" dirty="0">
              <a:latin typeface="Arial" panose="020B0604020202020204" pitchFamily="34" charset="0"/>
              <a:cs typeface="Arial" panose="020B0604020202020204" pitchFamily="34" charset="0"/>
            </a:endParaRPr>
          </a:p>
          <a:p>
            <a:r>
              <a:rPr lang="en-US" sz="32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Wet Beriberi</a:t>
            </a:r>
          </a:p>
          <a:p>
            <a:endParaRPr lang="en-US" dirty="0">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 Wet beriberi affects the heart and circulatory system. It is sometimes fatal, as it causes a combination of heart failure and weakening of the capillary walls, which causes the peripheral tissues to become edematous.</a:t>
            </a:r>
          </a:p>
          <a:p>
            <a:endParaRPr lang="en-US" dirty="0">
              <a:latin typeface="Arial" panose="020B0604020202020204" pitchFamily="34" charset="0"/>
              <a:cs typeface="Arial" panose="020B0604020202020204" pitchFamily="34" charset="0"/>
            </a:endParaRPr>
          </a:p>
          <a:p>
            <a:pPr lvl="0"/>
            <a:r>
              <a:rPr lang="en-US" sz="3200" dirty="0">
                <a:solidFill>
                  <a:prstClr val="white"/>
                </a:solidFill>
                <a:latin typeface="Arial" panose="020B0604020202020204" pitchFamily="34" charset="0"/>
                <a:cs typeface="Arial" panose="020B0604020202020204" pitchFamily="34" charset="0"/>
              </a:rPr>
              <a:t>- Wet beriberi is characterized by:</a:t>
            </a:r>
          </a:p>
          <a:p>
            <a:pPr lvl="0"/>
            <a:endParaRPr lang="en-US" sz="1000" dirty="0">
              <a:solidFill>
                <a:prstClr val="white"/>
              </a:solidFill>
              <a:latin typeface="Arial" panose="020B0604020202020204" pitchFamily="34" charset="0"/>
              <a:cs typeface="Arial" panose="020B0604020202020204" pitchFamily="34" charset="0"/>
            </a:endParaRPr>
          </a:p>
          <a:p>
            <a:pPr marL="457200" lvl="0" indent="-271463">
              <a:buFont typeface="Arial" panose="020B0604020202020204" pitchFamily="34" charset="0"/>
              <a:buChar char="•"/>
            </a:pPr>
            <a:r>
              <a:rPr lang="en-US" sz="2800" dirty="0">
                <a:solidFill>
                  <a:prstClr val="white"/>
                </a:solidFill>
                <a:latin typeface="Arial" panose="020B0604020202020204" pitchFamily="34" charset="0"/>
                <a:cs typeface="Arial" panose="020B0604020202020204" pitchFamily="34" charset="0"/>
              </a:rPr>
              <a:t>Increased heart rate.</a:t>
            </a:r>
          </a:p>
          <a:p>
            <a:pPr marL="185737" lvl="0"/>
            <a:endParaRPr lang="en-US" sz="1000" dirty="0">
              <a:solidFill>
                <a:prstClr val="white"/>
              </a:solidFill>
              <a:latin typeface="Arial" panose="020B0604020202020204" pitchFamily="34" charset="0"/>
              <a:cs typeface="Arial" panose="020B0604020202020204" pitchFamily="34" charset="0"/>
            </a:endParaRPr>
          </a:p>
          <a:p>
            <a:pPr marL="457200" lvl="0" indent="-271463">
              <a:buFont typeface="Arial" panose="020B0604020202020204" pitchFamily="34" charset="0"/>
              <a:buChar char="•"/>
            </a:pPr>
            <a:r>
              <a:rPr lang="en-US" sz="2800" dirty="0">
                <a:solidFill>
                  <a:prstClr val="white"/>
                </a:solidFill>
                <a:latin typeface="Arial" panose="020B0604020202020204" pitchFamily="34" charset="0"/>
                <a:cs typeface="Arial" panose="020B0604020202020204" pitchFamily="34" charset="0"/>
              </a:rPr>
              <a:t>Vasodilation leading to decreased systemic vascular resistance, and high output heart failure.</a:t>
            </a:r>
            <a:endParaRPr lang="en-US"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7165519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95421" y="96268"/>
            <a:ext cx="11577711" cy="4647426"/>
          </a:xfrm>
          <a:prstGeom prst="rect">
            <a:avLst/>
          </a:prstGeom>
          <a:noFill/>
        </p:spPr>
        <p:txBody>
          <a:bodyPr wrap="square" rtlCol="0">
            <a:spAutoFit/>
          </a:bodyPr>
          <a:lstStyle/>
          <a:p>
            <a:r>
              <a:rPr lang="en-US" sz="3600" b="1" dirty="0">
                <a:solidFill>
                  <a:srgbClr val="FFFF00"/>
                </a:solidFill>
                <a:effectLst>
                  <a:outerShdw blurRad="38100" dist="38100" dir="2700000" algn="tl">
                    <a:srgbClr val="000000">
                      <a:alpha val="43137"/>
                    </a:srgbClr>
                  </a:outerShdw>
                </a:effectLst>
              </a:rPr>
              <a:t>Effect of GIT on the Heart</a:t>
            </a:r>
          </a:p>
          <a:p>
            <a:endParaRPr lang="en-US" dirty="0">
              <a:latin typeface="Arial" panose="020B0604020202020204" pitchFamily="34" charset="0"/>
              <a:cs typeface="Arial" panose="020B0604020202020204" pitchFamily="34" charset="0"/>
            </a:endParaRPr>
          </a:p>
          <a:p>
            <a:r>
              <a:rPr lang="en-US" sz="3200" dirty="0">
                <a:solidFill>
                  <a:schemeClr val="bg1"/>
                </a:solidFill>
                <a:latin typeface="Arial" panose="020B0604020202020204" pitchFamily="34" charset="0"/>
                <a:cs typeface="Arial" panose="020B0604020202020204" pitchFamily="34" charset="0"/>
              </a:rPr>
              <a:t>4) Malabsorption</a:t>
            </a:r>
          </a:p>
          <a:p>
            <a:endParaRPr lang="en-US" dirty="0">
              <a:latin typeface="Arial" panose="020B0604020202020204" pitchFamily="34" charset="0"/>
              <a:cs typeface="Arial" panose="020B0604020202020204" pitchFamily="34" charset="0"/>
            </a:endParaRPr>
          </a:p>
          <a:p>
            <a:r>
              <a:rPr lang="en-US" sz="32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Wet Beriberi</a:t>
            </a:r>
          </a:p>
          <a:p>
            <a:endParaRPr lang="en-US" dirty="0">
              <a:latin typeface="Arial" panose="020B0604020202020204" pitchFamily="34" charset="0"/>
              <a:cs typeface="Arial" panose="020B0604020202020204" pitchFamily="34" charset="0"/>
            </a:endParaRPr>
          </a:p>
          <a:p>
            <a:pPr marL="457200" lvl="0" indent="-271463">
              <a:buFont typeface="Arial" panose="020B0604020202020204" pitchFamily="34" charset="0"/>
              <a:buChar char="•"/>
            </a:pPr>
            <a:r>
              <a:rPr lang="en-US" sz="2800" dirty="0">
                <a:solidFill>
                  <a:prstClr val="white"/>
                </a:solidFill>
                <a:latin typeface="Arial" panose="020B0604020202020204" pitchFamily="34" charset="0"/>
                <a:cs typeface="Arial" panose="020B0604020202020204" pitchFamily="34" charset="0"/>
              </a:rPr>
              <a:t>Elevated jugular venous pressure.</a:t>
            </a:r>
          </a:p>
          <a:p>
            <a:pPr marL="185737" lvl="0"/>
            <a:endParaRPr lang="en-US" sz="1000" dirty="0">
              <a:solidFill>
                <a:prstClr val="white"/>
              </a:solidFill>
              <a:latin typeface="Arial" panose="020B0604020202020204" pitchFamily="34" charset="0"/>
              <a:cs typeface="Arial" panose="020B0604020202020204" pitchFamily="34" charset="0"/>
            </a:endParaRPr>
          </a:p>
          <a:p>
            <a:pPr marL="457200" indent="-271463">
              <a:buFont typeface="Arial" panose="020B0604020202020204" pitchFamily="34" charset="0"/>
              <a:buChar char="•"/>
            </a:pPr>
            <a:r>
              <a:rPr lang="en-US" sz="2800" dirty="0">
                <a:latin typeface="Arial" panose="020B0604020202020204" pitchFamily="34" charset="0"/>
                <a:cs typeface="Arial" panose="020B0604020202020204" pitchFamily="34" charset="0"/>
              </a:rPr>
              <a:t>Dyspnea on exertion.</a:t>
            </a:r>
          </a:p>
          <a:p>
            <a:pPr marL="185737"/>
            <a:endParaRPr lang="en-US" sz="1000" dirty="0">
              <a:latin typeface="Arial" panose="020B0604020202020204" pitchFamily="34" charset="0"/>
              <a:cs typeface="Arial" panose="020B0604020202020204" pitchFamily="34" charset="0"/>
            </a:endParaRPr>
          </a:p>
          <a:p>
            <a:pPr marL="457200" indent="-271463">
              <a:buFont typeface="Arial" panose="020B0604020202020204" pitchFamily="34" charset="0"/>
              <a:buChar char="•"/>
            </a:pPr>
            <a:r>
              <a:rPr lang="en-US" sz="2800" dirty="0">
                <a:latin typeface="Arial" panose="020B0604020202020204" pitchFamily="34" charset="0"/>
                <a:cs typeface="Arial" panose="020B0604020202020204" pitchFamily="34" charset="0"/>
              </a:rPr>
              <a:t>Paroxysmal nocturnal dyspnea.</a:t>
            </a:r>
          </a:p>
          <a:p>
            <a:pPr marL="185737"/>
            <a:endParaRPr lang="en-US" sz="1000" dirty="0">
              <a:latin typeface="Arial" panose="020B0604020202020204" pitchFamily="34" charset="0"/>
              <a:cs typeface="Arial" panose="020B0604020202020204" pitchFamily="34" charset="0"/>
            </a:endParaRPr>
          </a:p>
          <a:p>
            <a:pPr marL="457200" indent="-271463">
              <a:buFont typeface="Arial" panose="020B0604020202020204" pitchFamily="34" charset="0"/>
              <a:buChar char="•"/>
            </a:pPr>
            <a:r>
              <a:rPr lang="en-US" sz="2800" dirty="0">
                <a:latin typeface="Arial" panose="020B0604020202020204" pitchFamily="34" charset="0"/>
                <a:cs typeface="Arial" panose="020B0604020202020204" pitchFamily="34" charset="0"/>
              </a:rPr>
              <a:t>Peripheral oedema.</a:t>
            </a:r>
            <a:endParaRPr lang="en-US" sz="2800" dirty="0">
              <a:solidFill>
                <a:prstClr val="white"/>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3842947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95421" y="96268"/>
            <a:ext cx="11577711" cy="6586418"/>
          </a:xfrm>
          <a:prstGeom prst="rect">
            <a:avLst/>
          </a:prstGeom>
          <a:noFill/>
        </p:spPr>
        <p:txBody>
          <a:bodyPr wrap="square" rtlCol="0">
            <a:spAutoFit/>
          </a:bodyPr>
          <a:lstStyle/>
          <a:p>
            <a:r>
              <a:rPr lang="en-US" sz="3600" b="1" dirty="0">
                <a:solidFill>
                  <a:srgbClr val="FFFF00"/>
                </a:solidFill>
                <a:effectLst>
                  <a:outerShdw blurRad="38100" dist="38100" dir="2700000" algn="tl">
                    <a:srgbClr val="000000">
                      <a:alpha val="43137"/>
                    </a:srgbClr>
                  </a:outerShdw>
                </a:effectLst>
              </a:rPr>
              <a:t>Effect of GIT on the Heart</a:t>
            </a:r>
          </a:p>
          <a:p>
            <a:endParaRPr lang="en-US" dirty="0">
              <a:latin typeface="Arial" panose="020B0604020202020204" pitchFamily="34" charset="0"/>
              <a:cs typeface="Arial" panose="020B0604020202020204" pitchFamily="34" charset="0"/>
            </a:endParaRPr>
          </a:p>
          <a:p>
            <a:r>
              <a:rPr lang="en-US" sz="3200" dirty="0">
                <a:solidFill>
                  <a:schemeClr val="bg1"/>
                </a:solidFill>
                <a:latin typeface="Arial" panose="020B0604020202020204" pitchFamily="34" charset="0"/>
                <a:cs typeface="Arial" panose="020B0604020202020204" pitchFamily="34" charset="0"/>
              </a:rPr>
              <a:t>4) Malabsorption</a:t>
            </a:r>
          </a:p>
          <a:p>
            <a:endParaRPr lang="en-US" dirty="0">
              <a:latin typeface="Arial" panose="020B0604020202020204" pitchFamily="34" charset="0"/>
              <a:cs typeface="Arial" panose="020B0604020202020204" pitchFamily="34" charset="0"/>
            </a:endParaRPr>
          </a:p>
          <a:p>
            <a:r>
              <a:rPr lang="en-US" sz="32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b) Pellagra</a:t>
            </a:r>
          </a:p>
          <a:p>
            <a:endParaRPr lang="en-US" dirty="0">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 Pellagra is a vitamin deficiency disease most frequently caused by a chronic lack of niacin (vitamin B3).</a:t>
            </a:r>
          </a:p>
          <a:p>
            <a:endParaRPr lang="en-US" dirty="0">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 Pellagra is classically described by "the three Ds": diarrhea, dermatitis, dementia. Symptoms includes:</a:t>
            </a:r>
          </a:p>
          <a:p>
            <a:endParaRPr lang="en-US" sz="1000" dirty="0">
              <a:latin typeface="Arial" panose="020B0604020202020204" pitchFamily="34" charset="0"/>
              <a:cs typeface="Arial" panose="020B0604020202020204" pitchFamily="34" charset="0"/>
            </a:endParaRPr>
          </a:p>
          <a:p>
            <a:pPr marL="457200" indent="-271463">
              <a:buFont typeface="Arial" panose="020B0604020202020204" pitchFamily="34" charset="0"/>
              <a:buChar char="•"/>
            </a:pPr>
            <a:r>
              <a:rPr lang="en-US" sz="2800" dirty="0">
                <a:latin typeface="Arial" panose="020B0604020202020204" pitchFamily="34" charset="0"/>
                <a:cs typeface="Arial" panose="020B0604020202020204" pitchFamily="34" charset="0"/>
              </a:rPr>
              <a:t>Photosensitivity, aggression, dermatitis, alopecia, oedema, </a:t>
            </a:r>
            <a:r>
              <a:rPr lang="en-US" sz="2800" dirty="0" err="1">
                <a:latin typeface="Arial" panose="020B0604020202020204" pitchFamily="34" charset="0"/>
                <a:cs typeface="Arial" panose="020B0604020202020204" pitchFamily="34" charset="0"/>
              </a:rPr>
              <a:t>glossitis</a:t>
            </a:r>
            <a:r>
              <a:rPr lang="en-US" sz="2800" dirty="0">
                <a:latin typeface="Arial" panose="020B0604020202020204" pitchFamily="34" charset="0"/>
                <a:cs typeface="Arial" panose="020B0604020202020204" pitchFamily="34" charset="0"/>
              </a:rPr>
              <a:t>, red skin lesions, insomnia, weakness, mental confusion, ataxia, paralysis of extremities, peripheral neuritis, diarrhea, </a:t>
            </a:r>
            <a:r>
              <a:rPr lang="en-US" sz="2800" dirty="0">
                <a:solidFill>
                  <a:schemeClr val="bg1"/>
                </a:solidFill>
                <a:latin typeface="Arial" panose="020B0604020202020204" pitchFamily="34" charset="0"/>
                <a:cs typeface="Arial" panose="020B0604020202020204" pitchFamily="34" charset="0"/>
              </a:rPr>
              <a:t>dilated cardiomyopathy</a:t>
            </a:r>
            <a:r>
              <a:rPr lang="en-US" sz="2800" dirty="0">
                <a:latin typeface="Arial" panose="020B0604020202020204" pitchFamily="34" charset="0"/>
                <a:cs typeface="Arial" panose="020B0604020202020204" pitchFamily="34" charset="0"/>
              </a:rPr>
              <a:t>, dementia.</a:t>
            </a:r>
          </a:p>
        </p:txBody>
      </p:sp>
    </p:spTree>
    <p:extLst>
      <p:ext uri="{BB962C8B-B14F-4D97-AF65-F5344CB8AC3E}">
        <p14:creationId xmlns:p14="http://schemas.microsoft.com/office/powerpoint/2010/main" val="112665824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95421" y="96268"/>
            <a:ext cx="11577711" cy="3447098"/>
          </a:xfrm>
          <a:prstGeom prst="rect">
            <a:avLst/>
          </a:prstGeom>
          <a:noFill/>
        </p:spPr>
        <p:txBody>
          <a:bodyPr wrap="square" rtlCol="0">
            <a:spAutoFit/>
          </a:bodyPr>
          <a:lstStyle/>
          <a:p>
            <a:r>
              <a:rPr lang="en-US" sz="3600" b="1" dirty="0">
                <a:solidFill>
                  <a:srgbClr val="FFFF00"/>
                </a:solidFill>
                <a:effectLst>
                  <a:outerShdw blurRad="38100" dist="38100" dir="2700000" algn="tl">
                    <a:srgbClr val="000000">
                      <a:alpha val="43137"/>
                    </a:srgbClr>
                  </a:outerShdw>
                </a:effectLst>
              </a:rPr>
              <a:t>Effect of GIT on the Heart</a:t>
            </a:r>
          </a:p>
          <a:p>
            <a:endParaRPr lang="en-US" dirty="0">
              <a:latin typeface="Arial" panose="020B0604020202020204" pitchFamily="34" charset="0"/>
              <a:cs typeface="Arial" panose="020B0604020202020204" pitchFamily="34" charset="0"/>
            </a:endParaRPr>
          </a:p>
          <a:p>
            <a:r>
              <a:rPr lang="en-US" sz="3200" dirty="0">
                <a:solidFill>
                  <a:schemeClr val="bg1"/>
                </a:solidFill>
                <a:latin typeface="Arial" panose="020B0604020202020204" pitchFamily="34" charset="0"/>
                <a:cs typeface="Arial" panose="020B0604020202020204" pitchFamily="34" charset="0"/>
              </a:rPr>
              <a:t>4) Malabsorption</a:t>
            </a:r>
          </a:p>
          <a:p>
            <a:endParaRPr lang="en-US" dirty="0">
              <a:latin typeface="Arial" panose="020B0604020202020204" pitchFamily="34" charset="0"/>
              <a:cs typeface="Arial" panose="020B0604020202020204" pitchFamily="34" charset="0"/>
            </a:endParaRPr>
          </a:p>
          <a:p>
            <a:r>
              <a:rPr lang="en-US" sz="32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c) </a:t>
            </a:r>
            <a:r>
              <a:rPr lang="en-US" sz="3200" dirty="0" err="1">
                <a:effectLst>
                  <a:outerShdw blurRad="38100" dist="38100" dir="2700000" algn="tl">
                    <a:srgbClr val="000000">
                      <a:alpha val="43137"/>
                    </a:srgbClr>
                  </a:outerShdw>
                </a:effectLst>
                <a:latin typeface="Arial" panose="020B0604020202020204" pitchFamily="34" charset="0"/>
                <a:cs typeface="Arial" panose="020B0604020202020204" pitchFamily="34" charset="0"/>
              </a:rPr>
              <a:t>Anaemic</a:t>
            </a:r>
            <a:r>
              <a:rPr lang="en-US" sz="32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 heart failure.</a:t>
            </a:r>
          </a:p>
          <a:p>
            <a:endParaRPr lang="en-US" dirty="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r>
              <a:rPr lang="en-US" sz="32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d) Hypokalemia, leads to prominent U wave, bradycardia, cardiac arrest.</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1243914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95421" y="96268"/>
            <a:ext cx="11577711" cy="5201424"/>
          </a:xfrm>
          <a:prstGeom prst="rect">
            <a:avLst/>
          </a:prstGeom>
          <a:noFill/>
        </p:spPr>
        <p:txBody>
          <a:bodyPr wrap="square" rtlCol="0">
            <a:spAutoFit/>
          </a:bodyPr>
          <a:lstStyle/>
          <a:p>
            <a:r>
              <a:rPr lang="en-US" sz="3600" b="1" dirty="0">
                <a:solidFill>
                  <a:srgbClr val="FFFF00"/>
                </a:solidFill>
                <a:effectLst>
                  <a:outerShdw blurRad="38100" dist="38100" dir="2700000" algn="tl">
                    <a:srgbClr val="000000">
                      <a:alpha val="43137"/>
                    </a:srgbClr>
                  </a:outerShdw>
                </a:effectLst>
              </a:rPr>
              <a:t>Effect of GIT on the Heart</a:t>
            </a:r>
          </a:p>
          <a:p>
            <a:endParaRPr lang="en-US" dirty="0">
              <a:latin typeface="Arial" panose="020B0604020202020204" pitchFamily="34" charset="0"/>
              <a:cs typeface="Arial" panose="020B0604020202020204" pitchFamily="34" charset="0"/>
            </a:endParaRPr>
          </a:p>
          <a:p>
            <a:r>
              <a:rPr lang="en-US" sz="3200" dirty="0">
                <a:solidFill>
                  <a:schemeClr val="bg1"/>
                </a:solidFill>
                <a:latin typeface="Arial" panose="020B0604020202020204" pitchFamily="34" charset="0"/>
                <a:cs typeface="Arial" panose="020B0604020202020204" pitchFamily="34" charset="0"/>
              </a:rPr>
              <a:t>5) Carcinoid syndrome</a:t>
            </a:r>
          </a:p>
          <a:p>
            <a:endParaRPr lang="en-US" dirty="0">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 Occurs in approximately 5% of carcinoid tumors.</a:t>
            </a:r>
          </a:p>
          <a:p>
            <a:endParaRPr lang="en-US" dirty="0">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 It is caused by endogenous secretion of mainly serotonin and </a:t>
            </a:r>
            <a:r>
              <a:rPr lang="en-US" sz="3200" dirty="0" err="1">
                <a:latin typeface="Arial" panose="020B0604020202020204" pitchFamily="34" charset="0"/>
                <a:cs typeface="Arial" panose="020B0604020202020204" pitchFamily="34" charset="0"/>
              </a:rPr>
              <a:t>kallikrein</a:t>
            </a:r>
            <a:r>
              <a:rPr lang="en-US" sz="3200" dirty="0">
                <a:latin typeface="Arial" panose="020B0604020202020204" pitchFamily="34" charset="0"/>
                <a:cs typeface="Arial" panose="020B0604020202020204" pitchFamily="34" charset="0"/>
              </a:rPr>
              <a:t>.</a:t>
            </a:r>
          </a:p>
          <a:p>
            <a:endParaRPr lang="en-US" dirty="0">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 Carcinoid syndrome generally does not occur until the disease is so advanced that it overwhelms the liver's ability to metabolize the released serotonin.</a:t>
            </a:r>
          </a:p>
        </p:txBody>
      </p:sp>
    </p:spTree>
    <p:extLst>
      <p:ext uri="{BB962C8B-B14F-4D97-AF65-F5344CB8AC3E}">
        <p14:creationId xmlns:p14="http://schemas.microsoft.com/office/powerpoint/2010/main" val="164099900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95421" y="96268"/>
            <a:ext cx="11577711" cy="5601533"/>
          </a:xfrm>
          <a:prstGeom prst="rect">
            <a:avLst/>
          </a:prstGeom>
          <a:noFill/>
        </p:spPr>
        <p:txBody>
          <a:bodyPr wrap="square" rtlCol="0">
            <a:spAutoFit/>
          </a:bodyPr>
          <a:lstStyle/>
          <a:p>
            <a:r>
              <a:rPr lang="en-US" sz="3600" b="1" dirty="0">
                <a:solidFill>
                  <a:srgbClr val="FFFF00"/>
                </a:solidFill>
                <a:effectLst>
                  <a:outerShdw blurRad="38100" dist="38100" dir="2700000" algn="tl">
                    <a:srgbClr val="000000">
                      <a:alpha val="43137"/>
                    </a:srgbClr>
                  </a:outerShdw>
                </a:effectLst>
              </a:rPr>
              <a:t>Effect of GIT on the Heart</a:t>
            </a:r>
          </a:p>
          <a:p>
            <a:endParaRPr lang="en-US" dirty="0">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 It is characterized by:</a:t>
            </a:r>
          </a:p>
          <a:p>
            <a:endParaRPr lang="en-US" dirty="0">
              <a:latin typeface="Arial" panose="020B0604020202020204" pitchFamily="34" charset="0"/>
              <a:cs typeface="Arial" panose="020B0604020202020204" pitchFamily="34" charset="0"/>
            </a:endParaRPr>
          </a:p>
          <a:p>
            <a:pPr marL="457200" indent="-271463">
              <a:buFont typeface="Arial" panose="020B0604020202020204" pitchFamily="34" charset="0"/>
              <a:buChar char="•"/>
            </a:pPr>
            <a:r>
              <a:rPr lang="en-US" sz="3200" dirty="0">
                <a:latin typeface="Arial" panose="020B0604020202020204" pitchFamily="34" charset="0"/>
                <a:cs typeface="Arial" panose="020B0604020202020204" pitchFamily="34" charset="0"/>
              </a:rPr>
              <a:t>Flushing.</a:t>
            </a:r>
          </a:p>
          <a:p>
            <a:pPr marL="185737"/>
            <a:endParaRPr lang="en-US" sz="1000" dirty="0">
              <a:latin typeface="Arial" panose="020B0604020202020204" pitchFamily="34" charset="0"/>
              <a:cs typeface="Arial" panose="020B0604020202020204" pitchFamily="34" charset="0"/>
            </a:endParaRPr>
          </a:p>
          <a:p>
            <a:pPr marL="457200" indent="-271463">
              <a:buFont typeface="Arial" panose="020B0604020202020204" pitchFamily="34" charset="0"/>
              <a:buChar char="•"/>
            </a:pPr>
            <a:r>
              <a:rPr lang="en-US" sz="3200" dirty="0">
                <a:latin typeface="Arial" panose="020B0604020202020204" pitchFamily="34" charset="0"/>
                <a:cs typeface="Arial" panose="020B0604020202020204" pitchFamily="34" charset="0"/>
              </a:rPr>
              <a:t>Diarrhea, nausea, and vomiting.</a:t>
            </a:r>
          </a:p>
          <a:p>
            <a:pPr marL="185737"/>
            <a:endParaRPr lang="en-US" sz="1000" dirty="0">
              <a:latin typeface="Arial" panose="020B0604020202020204" pitchFamily="34" charset="0"/>
              <a:cs typeface="Arial" panose="020B0604020202020204" pitchFamily="34" charset="0"/>
            </a:endParaRPr>
          </a:p>
          <a:p>
            <a:pPr marL="457200" indent="-271463">
              <a:buFont typeface="Arial" panose="020B0604020202020204" pitchFamily="34" charset="0"/>
              <a:buChar char="•"/>
            </a:pPr>
            <a:r>
              <a:rPr lang="en-US" sz="3200" dirty="0">
                <a:latin typeface="Arial" panose="020B0604020202020204" pitchFamily="34" charset="0"/>
                <a:cs typeface="Arial" panose="020B0604020202020204" pitchFamily="34" charset="0"/>
              </a:rPr>
              <a:t>Bronchoconstriction.</a:t>
            </a:r>
          </a:p>
          <a:p>
            <a:pPr marL="185737"/>
            <a:endParaRPr lang="en-US" sz="1000" dirty="0">
              <a:latin typeface="Arial" panose="020B0604020202020204" pitchFamily="34" charset="0"/>
              <a:cs typeface="Arial" panose="020B0604020202020204" pitchFamily="34" charset="0"/>
            </a:endParaRPr>
          </a:p>
          <a:p>
            <a:pPr marL="457200" indent="-271463">
              <a:buFont typeface="Arial" panose="020B0604020202020204" pitchFamily="34" charset="0"/>
              <a:buChar char="•"/>
            </a:pPr>
            <a:r>
              <a:rPr lang="en-US" sz="3200" dirty="0">
                <a:latin typeface="Arial" panose="020B0604020202020204" pitchFamily="34" charset="0"/>
                <a:cs typeface="Arial" panose="020B0604020202020204" pitchFamily="34" charset="0"/>
              </a:rPr>
              <a:t>Secondary </a:t>
            </a:r>
            <a:r>
              <a:rPr lang="en-US" sz="3200" dirty="0">
                <a:solidFill>
                  <a:schemeClr val="bg1"/>
                </a:solidFill>
                <a:latin typeface="Arial" panose="020B0604020202020204" pitchFamily="34" charset="0"/>
                <a:cs typeface="Arial" panose="020B0604020202020204" pitchFamily="34" charset="0"/>
              </a:rPr>
              <a:t>restrictive cardiomyopathy</a:t>
            </a:r>
            <a:r>
              <a:rPr lang="en-US" sz="3200" dirty="0">
                <a:latin typeface="Arial" panose="020B0604020202020204" pitchFamily="34" charset="0"/>
                <a:cs typeface="Arial" panose="020B0604020202020204" pitchFamily="34" charset="0"/>
              </a:rPr>
              <a:t>. Occurs in about 50% of patients, caused by serotonin induced fibrosis of the </a:t>
            </a:r>
            <a:r>
              <a:rPr lang="en-US" sz="3200" dirty="0" err="1">
                <a:latin typeface="Arial" panose="020B0604020202020204" pitchFamily="34" charset="0"/>
                <a:cs typeface="Arial" panose="020B0604020202020204" pitchFamily="34" charset="0"/>
              </a:rPr>
              <a:t>valvular</a:t>
            </a:r>
            <a:r>
              <a:rPr lang="en-US" sz="3200" dirty="0">
                <a:latin typeface="Arial" panose="020B0604020202020204" pitchFamily="34" charset="0"/>
                <a:cs typeface="Arial" panose="020B0604020202020204" pitchFamily="34" charset="0"/>
              </a:rPr>
              <a:t> endocardium, notably the tricuspid and pulmonary valves. It ends with </a:t>
            </a:r>
            <a:r>
              <a:rPr lang="en-US" sz="3200" dirty="0">
                <a:solidFill>
                  <a:schemeClr val="bg1"/>
                </a:solidFill>
                <a:latin typeface="Arial" panose="020B0604020202020204" pitchFamily="34" charset="0"/>
                <a:cs typeface="Arial" panose="020B0604020202020204" pitchFamily="34" charset="0"/>
              </a:rPr>
              <a:t>heart failure.</a:t>
            </a:r>
          </a:p>
        </p:txBody>
      </p:sp>
    </p:spTree>
    <p:extLst>
      <p:ext uri="{BB962C8B-B14F-4D97-AF65-F5344CB8AC3E}">
        <p14:creationId xmlns:p14="http://schemas.microsoft.com/office/powerpoint/2010/main" val="84297768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95421" y="96268"/>
            <a:ext cx="11577711" cy="4924425"/>
          </a:xfrm>
          <a:prstGeom prst="rect">
            <a:avLst/>
          </a:prstGeom>
          <a:noFill/>
        </p:spPr>
        <p:txBody>
          <a:bodyPr wrap="square" rtlCol="0">
            <a:spAutoFit/>
          </a:bodyPr>
          <a:lstStyle/>
          <a:p>
            <a:r>
              <a:rPr lang="en-US" sz="3600" b="1" dirty="0">
                <a:solidFill>
                  <a:srgbClr val="FFFF00"/>
                </a:solidFill>
                <a:effectLst>
                  <a:outerShdw blurRad="38100" dist="38100" dir="2700000" algn="tl">
                    <a:srgbClr val="000000">
                      <a:alpha val="43137"/>
                    </a:srgbClr>
                  </a:outerShdw>
                </a:effectLst>
              </a:rPr>
              <a:t>Effect of GIT on the Heart</a:t>
            </a:r>
          </a:p>
          <a:p>
            <a:endParaRPr lang="en-US" dirty="0">
              <a:latin typeface="Arial" panose="020B0604020202020204" pitchFamily="34" charset="0"/>
              <a:cs typeface="Arial" panose="020B0604020202020204" pitchFamily="34" charset="0"/>
            </a:endParaRPr>
          </a:p>
          <a:p>
            <a:r>
              <a:rPr lang="en-US" sz="3200" dirty="0">
                <a:solidFill>
                  <a:schemeClr val="bg1"/>
                </a:solidFill>
                <a:latin typeface="Arial" panose="020B0604020202020204" pitchFamily="34" charset="0"/>
                <a:cs typeface="Arial" panose="020B0604020202020204" pitchFamily="34" charset="0"/>
              </a:rPr>
              <a:t>6) Inflammatory bowel disease (IBD)</a:t>
            </a:r>
          </a:p>
          <a:p>
            <a:endParaRPr lang="en-US" dirty="0">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 Pericarditis with or without an effusion have been described in patients with active IBD.</a:t>
            </a:r>
          </a:p>
          <a:p>
            <a:endParaRPr lang="en-US" dirty="0">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 Cardiac arrhythmias are observed in patients with IBD more commonly ulcerative colitis than </a:t>
            </a:r>
            <a:r>
              <a:rPr lang="en-US" sz="3200" dirty="0" err="1">
                <a:latin typeface="Arial" panose="020B0604020202020204" pitchFamily="34" charset="0"/>
                <a:cs typeface="Arial" panose="020B0604020202020204" pitchFamily="34" charset="0"/>
              </a:rPr>
              <a:t>chron’s</a:t>
            </a:r>
            <a:r>
              <a:rPr lang="en-US" sz="3200" dirty="0">
                <a:latin typeface="Arial" panose="020B0604020202020204" pitchFamily="34" charset="0"/>
                <a:cs typeface="Arial" panose="020B0604020202020204" pitchFamily="34" charset="0"/>
              </a:rPr>
              <a:t> disease. There are several case reports of patients presented by collapse due to arrhythmias or complete heart block.</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8140655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95421" y="96268"/>
            <a:ext cx="11577711" cy="5139869"/>
          </a:xfrm>
          <a:prstGeom prst="rect">
            <a:avLst/>
          </a:prstGeom>
          <a:noFill/>
        </p:spPr>
        <p:txBody>
          <a:bodyPr wrap="square" rtlCol="0">
            <a:spAutoFit/>
          </a:bodyPr>
          <a:lstStyle/>
          <a:p>
            <a:r>
              <a:rPr lang="en-US" sz="3600" b="1" dirty="0">
                <a:solidFill>
                  <a:srgbClr val="FFFF00"/>
                </a:solidFill>
                <a:effectLst>
                  <a:outerShdw blurRad="38100" dist="38100" dir="2700000" algn="tl">
                    <a:srgbClr val="000000">
                      <a:alpha val="43137"/>
                    </a:srgbClr>
                  </a:outerShdw>
                </a:effectLst>
              </a:rPr>
              <a:t>Effect of GIT on the Heart</a:t>
            </a:r>
          </a:p>
          <a:p>
            <a:endParaRPr lang="en-US" dirty="0">
              <a:latin typeface="Arial" panose="020B0604020202020204" pitchFamily="34" charset="0"/>
              <a:cs typeface="Arial" panose="020B0604020202020204" pitchFamily="34" charset="0"/>
            </a:endParaRPr>
          </a:p>
          <a:p>
            <a:r>
              <a:rPr lang="en-US" sz="3200" dirty="0">
                <a:solidFill>
                  <a:schemeClr val="bg1"/>
                </a:solidFill>
                <a:latin typeface="Arial" panose="020B0604020202020204" pitchFamily="34" charset="0"/>
                <a:cs typeface="Arial" panose="020B0604020202020204" pitchFamily="34" charset="0"/>
              </a:rPr>
              <a:t>7) GIT drugs</a:t>
            </a:r>
          </a:p>
          <a:p>
            <a:endParaRPr lang="en-US" dirty="0">
              <a:latin typeface="Arial" panose="020B0604020202020204" pitchFamily="34" charset="0"/>
              <a:cs typeface="Arial" panose="020B0604020202020204" pitchFamily="34" charset="0"/>
            </a:endParaRPr>
          </a:p>
          <a:p>
            <a:pPr algn="just"/>
            <a:r>
              <a:rPr lang="en-US" sz="3200" dirty="0">
                <a:latin typeface="Arial" panose="020B0604020202020204" pitchFamily="34" charset="0"/>
                <a:cs typeface="Arial" panose="020B0604020202020204" pitchFamily="34" charset="0"/>
              </a:rPr>
              <a:t>1) Proton pump inhibitors competitively inhibit the cytochrome P450 2C19 </a:t>
            </a:r>
            <a:r>
              <a:rPr lang="en-US" sz="3200" dirty="0" err="1">
                <a:latin typeface="Arial" panose="020B0604020202020204" pitchFamily="34" charset="0"/>
                <a:cs typeface="Arial" panose="020B0604020202020204" pitchFamily="34" charset="0"/>
              </a:rPr>
              <a:t>isoenzyme</a:t>
            </a:r>
            <a:r>
              <a:rPr lang="en-US" sz="3200" dirty="0">
                <a:latin typeface="Arial" panose="020B0604020202020204" pitchFamily="34" charset="0"/>
                <a:cs typeface="Arial" panose="020B0604020202020204" pitchFamily="34" charset="0"/>
              </a:rPr>
              <a:t> (CYP2C19). Omeprazole and esomeprazole are the most potent CYP2C19 inhibitors. </a:t>
            </a:r>
            <a:r>
              <a:rPr lang="en-US" sz="3200" dirty="0" err="1">
                <a:latin typeface="Arial" panose="020B0604020202020204" pitchFamily="34" charset="0"/>
                <a:cs typeface="Arial" panose="020B0604020202020204" pitchFamily="34" charset="0"/>
              </a:rPr>
              <a:t>Clopidogrel</a:t>
            </a:r>
            <a:r>
              <a:rPr lang="en-US" sz="3200" dirty="0">
                <a:latin typeface="Arial" panose="020B0604020202020204" pitchFamily="34" charset="0"/>
                <a:cs typeface="Arial" panose="020B0604020202020204" pitchFamily="34" charset="0"/>
              </a:rPr>
              <a:t> is a CYP2C19 substrate and needs to be activated by this </a:t>
            </a:r>
            <a:r>
              <a:rPr lang="en-US" sz="3200" dirty="0" err="1">
                <a:latin typeface="Arial" panose="020B0604020202020204" pitchFamily="34" charset="0"/>
                <a:cs typeface="Arial" panose="020B0604020202020204" pitchFamily="34" charset="0"/>
              </a:rPr>
              <a:t>isoenzyme</a:t>
            </a:r>
            <a:r>
              <a:rPr lang="en-US" sz="3200" dirty="0">
                <a:latin typeface="Arial" panose="020B0604020202020204" pitchFamily="34" charset="0"/>
                <a:cs typeface="Arial" panose="020B0604020202020204" pitchFamily="34" charset="0"/>
              </a:rPr>
              <a:t>. When given concurrently with proton pump inhibitors, there is a reduction in the produced active form of </a:t>
            </a:r>
            <a:r>
              <a:rPr lang="en-US" sz="3200" dirty="0" err="1">
                <a:latin typeface="Arial" panose="020B0604020202020204" pitchFamily="34" charset="0"/>
                <a:cs typeface="Arial" panose="020B0604020202020204" pitchFamily="34" charset="0"/>
              </a:rPr>
              <a:t>clopidogrel</a:t>
            </a:r>
            <a:r>
              <a:rPr lang="en-US" sz="3200" dirty="0">
                <a:latin typeface="Arial" panose="020B0604020202020204" pitchFamily="34" charset="0"/>
                <a:cs typeface="Arial" panose="020B0604020202020204" pitchFamily="34" charset="0"/>
              </a:rPr>
              <a:t> and greater platelet reactivity.</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13326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95421" y="96268"/>
            <a:ext cx="11577711" cy="6709529"/>
          </a:xfrm>
          <a:prstGeom prst="rect">
            <a:avLst/>
          </a:prstGeom>
          <a:noFill/>
        </p:spPr>
        <p:txBody>
          <a:bodyPr wrap="square" rtlCol="0">
            <a:spAutoFit/>
          </a:bodyPr>
          <a:lstStyle/>
          <a:p>
            <a:r>
              <a:rPr lang="en-US" sz="3600" b="1" dirty="0">
                <a:solidFill>
                  <a:srgbClr val="FFFF00"/>
                </a:solidFill>
                <a:effectLst>
                  <a:outerShdw blurRad="38100" dist="38100" dir="2700000" algn="tl">
                    <a:srgbClr val="000000">
                      <a:alpha val="43137"/>
                    </a:srgbClr>
                  </a:outerShdw>
                </a:effectLst>
              </a:rPr>
              <a:t>Effect of Heart on GIT</a:t>
            </a:r>
          </a:p>
          <a:p>
            <a:endParaRPr lang="en-US" dirty="0">
              <a:latin typeface="Arial" panose="020B0604020202020204" pitchFamily="34" charset="0"/>
              <a:cs typeface="Arial" panose="020B0604020202020204" pitchFamily="34" charset="0"/>
            </a:endParaRPr>
          </a:p>
          <a:p>
            <a:r>
              <a:rPr lang="en-US" sz="3200" dirty="0">
                <a:solidFill>
                  <a:schemeClr val="bg1"/>
                </a:solidFill>
                <a:latin typeface="Arial" panose="020B0604020202020204" pitchFamily="34" charset="0"/>
                <a:cs typeface="Arial" panose="020B0604020202020204" pitchFamily="34" charset="0"/>
              </a:rPr>
              <a:t>1) Heart failure</a:t>
            </a:r>
          </a:p>
          <a:p>
            <a:endParaRPr lang="en-US" dirty="0">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 Heart failure is a complex syndrome that can result from any structural or functional cardiac disorder that impairs the ability of the heart to function as a pump to support a physiological circulation.</a:t>
            </a:r>
          </a:p>
          <a:p>
            <a:endParaRPr lang="en-US" dirty="0">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 Heart failure leads to bowel wall edema.</a:t>
            </a:r>
          </a:p>
          <a:p>
            <a:endParaRPr lang="en-US" dirty="0">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 Bowel wall edema may lead to early satiety (a common symptom in heart failure), nausea, diffuse abdominal discomfort, malabsorption, and a rare form of protein-losing enteropathy.</a:t>
            </a:r>
          </a:p>
        </p:txBody>
      </p:sp>
    </p:spTree>
    <p:extLst>
      <p:ext uri="{BB962C8B-B14F-4D97-AF65-F5344CB8AC3E}">
        <p14:creationId xmlns:p14="http://schemas.microsoft.com/office/powerpoint/2010/main" val="423824178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95421" y="96268"/>
            <a:ext cx="11577711" cy="6678751"/>
          </a:xfrm>
          <a:prstGeom prst="rect">
            <a:avLst/>
          </a:prstGeom>
          <a:noFill/>
        </p:spPr>
        <p:txBody>
          <a:bodyPr wrap="square" rtlCol="0">
            <a:spAutoFit/>
          </a:bodyPr>
          <a:lstStyle/>
          <a:p>
            <a:r>
              <a:rPr lang="en-US" sz="3600" b="1" dirty="0">
                <a:solidFill>
                  <a:srgbClr val="FFFF00"/>
                </a:solidFill>
                <a:effectLst>
                  <a:outerShdw blurRad="38100" dist="38100" dir="2700000" algn="tl">
                    <a:srgbClr val="000000">
                      <a:alpha val="43137"/>
                    </a:srgbClr>
                  </a:outerShdw>
                </a:effectLst>
              </a:rPr>
              <a:t>Effect of GIT on the Heart</a:t>
            </a:r>
          </a:p>
          <a:p>
            <a:endParaRPr lang="en-US" dirty="0">
              <a:latin typeface="Arial" panose="020B0604020202020204" pitchFamily="34" charset="0"/>
              <a:cs typeface="Arial" panose="020B0604020202020204" pitchFamily="34" charset="0"/>
            </a:endParaRPr>
          </a:p>
          <a:p>
            <a:r>
              <a:rPr lang="en-US" sz="3200" dirty="0">
                <a:solidFill>
                  <a:schemeClr val="bg1"/>
                </a:solidFill>
                <a:latin typeface="Arial" panose="020B0604020202020204" pitchFamily="34" charset="0"/>
                <a:cs typeface="Arial" panose="020B0604020202020204" pitchFamily="34" charset="0"/>
              </a:rPr>
              <a:t>7) GIT drugs</a:t>
            </a:r>
          </a:p>
          <a:p>
            <a:endParaRPr lang="en-US" dirty="0">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2) </a:t>
            </a:r>
            <a:r>
              <a:rPr lang="en-US" sz="3200" dirty="0" err="1">
                <a:latin typeface="Arial" panose="020B0604020202020204" pitchFamily="34" charset="0"/>
                <a:cs typeface="Arial" panose="020B0604020202020204" pitchFamily="34" charset="0"/>
              </a:rPr>
              <a:t>Cisapride</a:t>
            </a:r>
            <a:r>
              <a:rPr lang="en-US" sz="3200" dirty="0">
                <a:latin typeface="Arial" panose="020B0604020202020204" pitchFamily="34" charset="0"/>
                <a:cs typeface="Arial" panose="020B0604020202020204" pitchFamily="34" charset="0"/>
              </a:rPr>
              <a:t> is a </a:t>
            </a:r>
            <a:r>
              <a:rPr lang="en-US" sz="3200" dirty="0" err="1">
                <a:latin typeface="Arial" panose="020B0604020202020204" pitchFamily="34" charset="0"/>
                <a:cs typeface="Arial" panose="020B0604020202020204" pitchFamily="34" charset="0"/>
              </a:rPr>
              <a:t>prokinetic</a:t>
            </a:r>
            <a:r>
              <a:rPr lang="en-US" sz="3200" dirty="0">
                <a:latin typeface="Arial" panose="020B0604020202020204" pitchFamily="34" charset="0"/>
                <a:cs typeface="Arial" panose="020B0604020202020204" pitchFamily="34" charset="0"/>
              </a:rPr>
              <a:t> drug that cause  QT prolongation, resulting in fatal cardiac arrhythmia.</a:t>
            </a:r>
          </a:p>
          <a:p>
            <a:endParaRPr lang="en-US" dirty="0">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3) IV erythromycin stimulates </a:t>
            </a:r>
            <a:r>
              <a:rPr lang="en-US" sz="3200" dirty="0" err="1">
                <a:latin typeface="Arial" panose="020B0604020202020204" pitchFamily="34" charset="0"/>
                <a:cs typeface="Arial" panose="020B0604020202020204" pitchFamily="34" charset="0"/>
              </a:rPr>
              <a:t>motilin</a:t>
            </a:r>
            <a:r>
              <a:rPr lang="en-US" sz="3200" dirty="0">
                <a:latin typeface="Arial" panose="020B0604020202020204" pitchFamily="34" charset="0"/>
                <a:cs typeface="Arial" panose="020B0604020202020204" pitchFamily="34" charset="0"/>
              </a:rPr>
              <a:t> receptors and can be used as a </a:t>
            </a:r>
            <a:r>
              <a:rPr lang="en-US" sz="3200" dirty="0" err="1">
                <a:latin typeface="Arial" panose="020B0604020202020204" pitchFamily="34" charset="0"/>
                <a:cs typeface="Arial" panose="020B0604020202020204" pitchFamily="34" charset="0"/>
              </a:rPr>
              <a:t>prokinetic</a:t>
            </a:r>
            <a:r>
              <a:rPr lang="en-US" sz="3200" dirty="0">
                <a:latin typeface="Arial" panose="020B0604020202020204" pitchFamily="34" charset="0"/>
                <a:cs typeface="Arial" panose="020B0604020202020204" pitchFamily="34" charset="0"/>
              </a:rPr>
              <a:t> agent. It cause  QT prolongation and </a:t>
            </a:r>
            <a:r>
              <a:rPr lang="en-US" sz="3200" dirty="0" err="1">
                <a:latin typeface="Arial" panose="020B0604020202020204" pitchFamily="34" charset="0"/>
                <a:cs typeface="Arial" panose="020B0604020202020204" pitchFamily="34" charset="0"/>
              </a:rPr>
              <a:t>arrhythmogenic</a:t>
            </a:r>
            <a:r>
              <a:rPr lang="en-US" sz="3200" dirty="0">
                <a:latin typeface="Arial" panose="020B0604020202020204" pitchFamily="34" charset="0"/>
                <a:cs typeface="Arial" panose="020B0604020202020204" pitchFamily="34" charset="0"/>
              </a:rPr>
              <a:t> risk as well.</a:t>
            </a:r>
          </a:p>
          <a:p>
            <a:endParaRPr lang="en-US" dirty="0">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4) The 5HT3 antagonists (</a:t>
            </a:r>
            <a:r>
              <a:rPr lang="en-US" sz="3200" dirty="0" err="1">
                <a:latin typeface="Arial" panose="020B0604020202020204" pitchFamily="34" charset="0"/>
                <a:cs typeface="Arial" panose="020B0604020202020204" pitchFamily="34" charset="0"/>
              </a:rPr>
              <a:t>dolasetron</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granisetron</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ondansetron</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etc</a:t>
            </a:r>
            <a:r>
              <a:rPr lang="en-US" sz="3200" dirty="0">
                <a:latin typeface="Arial" panose="020B0604020202020204" pitchFamily="34" charset="0"/>
                <a:cs typeface="Arial" panose="020B0604020202020204" pitchFamily="34" charset="0"/>
              </a:rPr>
              <a:t>) and the histamine 2 receptor antagonists (cimetidine, ranitidine) can cause bradycardia or heart block when used in excessive doses or in intravenous forms.</a:t>
            </a:r>
          </a:p>
        </p:txBody>
      </p:sp>
    </p:spTree>
    <p:extLst>
      <p:ext uri="{BB962C8B-B14F-4D97-AF65-F5344CB8AC3E}">
        <p14:creationId xmlns:p14="http://schemas.microsoft.com/office/powerpoint/2010/main" val="156408942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95421" y="96268"/>
            <a:ext cx="11577711" cy="3662541"/>
          </a:xfrm>
          <a:prstGeom prst="rect">
            <a:avLst/>
          </a:prstGeom>
          <a:noFill/>
        </p:spPr>
        <p:txBody>
          <a:bodyPr wrap="square" rtlCol="0">
            <a:spAutoFit/>
          </a:bodyPr>
          <a:lstStyle/>
          <a:p>
            <a:r>
              <a:rPr lang="en-US" sz="3600" b="1" dirty="0">
                <a:solidFill>
                  <a:srgbClr val="FFFF00"/>
                </a:solidFill>
                <a:effectLst>
                  <a:outerShdw blurRad="38100" dist="38100" dir="2700000" algn="tl">
                    <a:srgbClr val="000000">
                      <a:alpha val="43137"/>
                    </a:srgbClr>
                  </a:outerShdw>
                </a:effectLst>
              </a:rPr>
              <a:t>Effect of GIT on the Heart</a:t>
            </a:r>
          </a:p>
          <a:p>
            <a:endParaRPr lang="en-US" dirty="0">
              <a:latin typeface="Arial" panose="020B0604020202020204" pitchFamily="34" charset="0"/>
              <a:cs typeface="Arial" panose="020B0604020202020204" pitchFamily="34" charset="0"/>
            </a:endParaRPr>
          </a:p>
          <a:p>
            <a:r>
              <a:rPr lang="en-US" sz="3200" dirty="0">
                <a:solidFill>
                  <a:schemeClr val="bg1"/>
                </a:solidFill>
                <a:latin typeface="Arial" panose="020B0604020202020204" pitchFamily="34" charset="0"/>
                <a:cs typeface="Arial" panose="020B0604020202020204" pitchFamily="34" charset="0"/>
              </a:rPr>
              <a:t>7) GIT drugs</a:t>
            </a:r>
          </a:p>
          <a:p>
            <a:endParaRPr lang="en-US" dirty="0">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5) Metoclopramide can profoundly elevate blood pressure in patients with </a:t>
            </a:r>
            <a:r>
              <a:rPr lang="en-US" sz="3200" dirty="0" err="1">
                <a:latin typeface="Arial" panose="020B0604020202020204" pitchFamily="34" charset="0"/>
                <a:cs typeface="Arial" panose="020B0604020202020204" pitchFamily="34" charset="0"/>
              </a:rPr>
              <a:t>pheochromocytoma</a:t>
            </a:r>
            <a:r>
              <a:rPr lang="en-US" sz="3200" dirty="0">
                <a:latin typeface="Arial" panose="020B0604020202020204" pitchFamily="34" charset="0"/>
                <a:cs typeface="Arial" panose="020B0604020202020204" pitchFamily="34" charset="0"/>
              </a:rPr>
              <a:t>. In addition, it has been shown to modestly attenuate the antihypertensive effects of </a:t>
            </a:r>
            <a:r>
              <a:rPr lang="en-US" sz="3200" dirty="0" err="1">
                <a:latin typeface="Arial" panose="020B0604020202020204" pitchFamily="34" charset="0"/>
                <a:cs typeface="Arial" panose="020B0604020202020204" pitchFamily="34" charset="0"/>
              </a:rPr>
              <a:t>bromocriptine</a:t>
            </a:r>
            <a:r>
              <a:rPr lang="en-US" sz="3200" dirty="0">
                <a:latin typeface="Arial" panose="020B0604020202020204" pitchFamily="34" charset="0"/>
                <a:cs typeface="Arial" panose="020B0604020202020204" pitchFamily="34" charset="0"/>
              </a:rPr>
              <a:t> and </a:t>
            </a:r>
            <a:r>
              <a:rPr lang="en-US" sz="3200" dirty="0" err="1">
                <a:latin typeface="Arial" panose="020B0604020202020204" pitchFamily="34" charset="0"/>
                <a:cs typeface="Arial" panose="020B0604020202020204" pitchFamily="34" charset="0"/>
              </a:rPr>
              <a:t>labetolol</a:t>
            </a:r>
            <a:r>
              <a:rPr lang="en-US" sz="3200" dirty="0">
                <a:latin typeface="Arial" panose="020B0604020202020204" pitchFamily="34" charset="0"/>
                <a:cs typeface="Arial" panose="020B0604020202020204" pitchFamily="34" charset="0"/>
              </a:rPr>
              <a:t>. </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1484736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3" name="Rounded Rectangle 2"/>
          <p:cNvSpPr/>
          <p:nvPr/>
        </p:nvSpPr>
        <p:spPr bwMode="auto">
          <a:xfrm>
            <a:off x="2017486" y="2362964"/>
            <a:ext cx="8157028" cy="2132073"/>
          </a:xfrm>
          <a:prstGeom prst="roundRect">
            <a:avLst/>
          </a:prstGeom>
          <a:solidFill>
            <a:srgbClr val="00206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algn="ctr"/>
            <a:r>
              <a:rPr lang="en-US" sz="6600" b="1" dirty="0">
                <a:solidFill>
                  <a:srgbClr val="FFFF00"/>
                </a:solidFill>
                <a:effectLst>
                  <a:outerShdw blurRad="38100" dist="38100" dir="2700000" algn="tl">
                    <a:srgbClr val="000000">
                      <a:alpha val="43137"/>
                    </a:srgbClr>
                  </a:outerShdw>
                </a:effectLst>
              </a:rPr>
              <a:t>Diseases that affect both heart and GIT</a:t>
            </a:r>
          </a:p>
        </p:txBody>
      </p:sp>
    </p:spTree>
    <p:extLst>
      <p:ext uri="{BB962C8B-B14F-4D97-AF65-F5344CB8AC3E}">
        <p14:creationId xmlns:p14="http://schemas.microsoft.com/office/powerpoint/2010/main" val="60571962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95421" y="96268"/>
            <a:ext cx="11577711" cy="4739759"/>
          </a:xfrm>
          <a:prstGeom prst="rect">
            <a:avLst/>
          </a:prstGeom>
          <a:noFill/>
        </p:spPr>
        <p:txBody>
          <a:bodyPr wrap="square" rtlCol="0">
            <a:spAutoFit/>
          </a:bodyPr>
          <a:lstStyle/>
          <a:p>
            <a:r>
              <a:rPr lang="en-US" sz="3600" b="1" dirty="0">
                <a:solidFill>
                  <a:srgbClr val="FFFF00"/>
                </a:solidFill>
                <a:effectLst>
                  <a:outerShdw blurRad="38100" dist="38100" dir="2700000" algn="tl">
                    <a:srgbClr val="000000">
                      <a:alpha val="43137"/>
                    </a:srgbClr>
                  </a:outerShdw>
                </a:effectLst>
              </a:rPr>
              <a:t>Diseases that affect both heart and GIT</a:t>
            </a:r>
          </a:p>
          <a:p>
            <a:endParaRPr lang="en-US" dirty="0">
              <a:latin typeface="Arial" panose="020B0604020202020204" pitchFamily="34" charset="0"/>
              <a:cs typeface="Arial" panose="020B0604020202020204" pitchFamily="34" charset="0"/>
            </a:endParaRPr>
          </a:p>
          <a:p>
            <a:r>
              <a:rPr lang="en-US" sz="3200" dirty="0">
                <a:solidFill>
                  <a:schemeClr val="bg1"/>
                </a:solidFill>
                <a:latin typeface="Arial" panose="020B0604020202020204" pitchFamily="34" charset="0"/>
                <a:cs typeface="Arial" panose="020B0604020202020204" pitchFamily="34" charset="0"/>
              </a:rPr>
              <a:t>A) Atherosclerosis, systemic vasculitis, hypercoagulable states, thromboembolism</a:t>
            </a:r>
          </a:p>
          <a:p>
            <a:endParaRPr lang="en-US" dirty="0">
              <a:latin typeface="Arial" panose="020B0604020202020204" pitchFamily="34" charset="0"/>
              <a:cs typeface="Arial" panose="020B0604020202020204" pitchFamily="34" charset="0"/>
            </a:endParaRPr>
          </a:p>
          <a:p>
            <a:r>
              <a:rPr lang="en-US" sz="3200" b="1" dirty="0">
                <a:solidFill>
                  <a:srgbClr val="FFFF00"/>
                </a:solidFill>
                <a:effectLst>
                  <a:outerShdw blurRad="38100" dist="38100" dir="2700000" algn="tl">
                    <a:srgbClr val="000000">
                      <a:alpha val="43137"/>
                    </a:srgbClr>
                  </a:outerShdw>
                </a:effectLst>
              </a:rPr>
              <a:t>- Effect on GIT:</a:t>
            </a:r>
          </a:p>
          <a:p>
            <a:endParaRPr lang="en-US" sz="1000" dirty="0">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 They are risk factors for mesenteric and colonic ischaemia.</a:t>
            </a:r>
          </a:p>
          <a:p>
            <a:endParaRPr lang="en-US" dirty="0">
              <a:latin typeface="Arial" panose="020B0604020202020204" pitchFamily="34" charset="0"/>
              <a:cs typeface="Arial" panose="020B0604020202020204" pitchFamily="34" charset="0"/>
            </a:endParaRPr>
          </a:p>
          <a:p>
            <a:r>
              <a:rPr lang="en-US" sz="3200" b="1" dirty="0">
                <a:solidFill>
                  <a:srgbClr val="FFFF00"/>
                </a:solidFill>
                <a:effectLst>
                  <a:outerShdw blurRad="38100" dist="38100" dir="2700000" algn="tl">
                    <a:srgbClr val="000000">
                      <a:alpha val="43137"/>
                    </a:srgbClr>
                  </a:outerShdw>
                </a:effectLst>
              </a:rPr>
              <a:t>- Effect on heart:</a:t>
            </a:r>
          </a:p>
          <a:p>
            <a:endParaRPr lang="en-US" sz="1000" dirty="0">
              <a:solidFill>
                <a:srgbClr val="FFFF00"/>
              </a:solidFill>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 They are risk factors for IHD and ACS.</a:t>
            </a:r>
            <a:endParaRPr lang="en-US" sz="3200" dirty="0">
              <a:solidFill>
                <a:srgbClr val="FFFF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4684345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95421" y="96268"/>
            <a:ext cx="11577711" cy="6494085"/>
          </a:xfrm>
          <a:prstGeom prst="rect">
            <a:avLst/>
          </a:prstGeom>
          <a:noFill/>
        </p:spPr>
        <p:txBody>
          <a:bodyPr wrap="square" rtlCol="0">
            <a:spAutoFit/>
          </a:bodyPr>
          <a:lstStyle/>
          <a:p>
            <a:r>
              <a:rPr lang="en-US" sz="3600" b="1" dirty="0">
                <a:solidFill>
                  <a:srgbClr val="FFFF00"/>
                </a:solidFill>
                <a:effectLst>
                  <a:outerShdw blurRad="38100" dist="38100" dir="2700000" algn="tl">
                    <a:srgbClr val="000000">
                      <a:alpha val="43137"/>
                    </a:srgbClr>
                  </a:outerShdw>
                </a:effectLst>
              </a:rPr>
              <a:t>Diseases that affect both heart and GIT</a:t>
            </a:r>
          </a:p>
          <a:p>
            <a:endParaRPr lang="en-US" dirty="0">
              <a:latin typeface="Arial" panose="020B0604020202020204" pitchFamily="34" charset="0"/>
              <a:cs typeface="Arial" panose="020B0604020202020204" pitchFamily="34" charset="0"/>
            </a:endParaRPr>
          </a:p>
          <a:p>
            <a:r>
              <a:rPr lang="en-US" sz="3200" dirty="0">
                <a:solidFill>
                  <a:schemeClr val="bg1"/>
                </a:solidFill>
                <a:latin typeface="Arial" panose="020B0604020202020204" pitchFamily="34" charset="0"/>
                <a:cs typeface="Arial" panose="020B0604020202020204" pitchFamily="34" charset="0"/>
              </a:rPr>
              <a:t>B) Parasitic diseases</a:t>
            </a:r>
          </a:p>
          <a:p>
            <a:endParaRPr lang="en-US" dirty="0">
              <a:solidFill>
                <a:schemeClr val="bg1"/>
              </a:solidFill>
              <a:latin typeface="Arial" panose="020B0604020202020204" pitchFamily="34" charset="0"/>
              <a:cs typeface="Arial" panose="020B0604020202020204" pitchFamily="34" charset="0"/>
            </a:endParaRPr>
          </a:p>
          <a:p>
            <a:r>
              <a:rPr lang="en-US" sz="3200"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1) </a:t>
            </a:r>
            <a:r>
              <a:rPr lang="en-US" sz="3200" i="1" dirty="0" err="1">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Trichinella</a:t>
            </a:r>
            <a:r>
              <a:rPr lang="en-US" sz="3200" i="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en-US" sz="3200" i="1" dirty="0" err="1">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spiralis</a:t>
            </a:r>
            <a:endParaRPr lang="en-US" sz="3200" i="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p>
            <a:r>
              <a:rPr lang="en-US" sz="3200" b="1" dirty="0">
                <a:solidFill>
                  <a:srgbClr val="FFFF00"/>
                </a:solidFill>
                <a:effectLst>
                  <a:outerShdw blurRad="38100" dist="38100" dir="2700000" algn="tl">
                    <a:srgbClr val="000000">
                      <a:alpha val="43137"/>
                    </a:srgbClr>
                  </a:outerShdw>
                </a:effectLst>
              </a:rPr>
              <a:t>- Effect on GIT:</a:t>
            </a:r>
          </a:p>
          <a:p>
            <a:endParaRPr lang="en-US" sz="1000" dirty="0">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 This occurs during the initial intestinal phase, that occurs within days after infection. There is mild symptoms in the form of diarrhoea, abdominal pain and vomiting.</a:t>
            </a:r>
          </a:p>
          <a:p>
            <a:endParaRPr lang="en-US" dirty="0">
              <a:latin typeface="Arial" panose="020B0604020202020204" pitchFamily="34" charset="0"/>
              <a:cs typeface="Arial" panose="020B0604020202020204" pitchFamily="34" charset="0"/>
            </a:endParaRPr>
          </a:p>
          <a:p>
            <a:r>
              <a:rPr lang="en-US" sz="3200" b="1" dirty="0">
                <a:solidFill>
                  <a:srgbClr val="FFFF00"/>
                </a:solidFill>
                <a:effectLst>
                  <a:outerShdw blurRad="38100" dist="38100" dir="2700000" algn="tl">
                    <a:srgbClr val="000000">
                      <a:alpha val="43137"/>
                    </a:srgbClr>
                  </a:outerShdw>
                </a:effectLst>
              </a:rPr>
              <a:t>- Effect on heart:</a:t>
            </a:r>
          </a:p>
          <a:p>
            <a:endParaRPr lang="en-US" sz="1000" dirty="0">
              <a:solidFill>
                <a:srgbClr val="FFFF00"/>
              </a:solidFill>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 </a:t>
            </a:r>
            <a:r>
              <a:rPr lang="en-US" sz="3200" i="1" dirty="0">
                <a:latin typeface="Arial" panose="020B0604020202020204" pitchFamily="34" charset="0"/>
                <a:cs typeface="Arial" panose="020B0604020202020204" pitchFamily="34" charset="0"/>
              </a:rPr>
              <a:t>T. </a:t>
            </a:r>
            <a:r>
              <a:rPr lang="en-US" sz="3200" i="1" dirty="0" err="1">
                <a:latin typeface="Arial" panose="020B0604020202020204" pitchFamily="34" charset="0"/>
                <a:cs typeface="Arial" panose="020B0604020202020204" pitchFamily="34" charset="0"/>
              </a:rPr>
              <a:t>spiralis</a:t>
            </a:r>
            <a:r>
              <a:rPr lang="en-US" sz="3200" dirty="0">
                <a:latin typeface="Arial" panose="020B0604020202020204" pitchFamily="34" charset="0"/>
                <a:cs typeface="Arial" panose="020B0604020202020204" pitchFamily="34" charset="0"/>
              </a:rPr>
              <a:t> can lead to myocarditis that may result in myocardial damage, heart failure, or arrhythmias.</a:t>
            </a:r>
            <a:endParaRPr lang="en-US" sz="3200" dirty="0">
              <a:solidFill>
                <a:srgbClr val="FFFF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8570482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95421" y="96268"/>
            <a:ext cx="11577711" cy="6001643"/>
          </a:xfrm>
          <a:prstGeom prst="rect">
            <a:avLst/>
          </a:prstGeom>
          <a:noFill/>
        </p:spPr>
        <p:txBody>
          <a:bodyPr wrap="square" rtlCol="0">
            <a:spAutoFit/>
          </a:bodyPr>
          <a:lstStyle/>
          <a:p>
            <a:r>
              <a:rPr lang="en-US" sz="3600" b="1" dirty="0">
                <a:solidFill>
                  <a:srgbClr val="FFFF00"/>
                </a:solidFill>
                <a:effectLst>
                  <a:outerShdw blurRad="38100" dist="38100" dir="2700000" algn="tl">
                    <a:srgbClr val="000000">
                      <a:alpha val="43137"/>
                    </a:srgbClr>
                  </a:outerShdw>
                </a:effectLst>
              </a:rPr>
              <a:t>Diseases that affect both heart and GIT</a:t>
            </a:r>
          </a:p>
          <a:p>
            <a:endParaRPr lang="en-US" dirty="0">
              <a:latin typeface="Arial" panose="020B0604020202020204" pitchFamily="34" charset="0"/>
              <a:cs typeface="Arial" panose="020B0604020202020204" pitchFamily="34" charset="0"/>
            </a:endParaRPr>
          </a:p>
          <a:p>
            <a:r>
              <a:rPr lang="en-US" sz="3200" dirty="0">
                <a:solidFill>
                  <a:schemeClr val="bg1"/>
                </a:solidFill>
                <a:latin typeface="Arial" panose="020B0604020202020204" pitchFamily="34" charset="0"/>
                <a:cs typeface="Arial" panose="020B0604020202020204" pitchFamily="34" charset="0"/>
              </a:rPr>
              <a:t>B) Parasitic diseases</a:t>
            </a:r>
          </a:p>
          <a:p>
            <a:endParaRPr lang="en-US" dirty="0">
              <a:solidFill>
                <a:schemeClr val="bg1"/>
              </a:solidFill>
              <a:latin typeface="Arial" panose="020B0604020202020204" pitchFamily="34" charset="0"/>
              <a:cs typeface="Arial" panose="020B0604020202020204" pitchFamily="34" charset="0"/>
            </a:endParaRPr>
          </a:p>
          <a:p>
            <a:r>
              <a:rPr lang="en-US" sz="3200"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2) </a:t>
            </a:r>
            <a:r>
              <a:rPr lang="en-US" sz="3200" i="1" dirty="0" err="1">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Heterophys</a:t>
            </a:r>
            <a:r>
              <a:rPr lang="en-US" sz="3200" i="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en-US" sz="3200" i="1" dirty="0" err="1">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heterophys</a:t>
            </a:r>
            <a:endParaRPr lang="en-US" sz="3200" i="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p>
            <a:r>
              <a:rPr lang="en-US" sz="3200" b="1" dirty="0">
                <a:solidFill>
                  <a:srgbClr val="FFFF00"/>
                </a:solidFill>
                <a:effectLst>
                  <a:outerShdw blurRad="38100" dist="38100" dir="2700000" algn="tl">
                    <a:srgbClr val="000000">
                      <a:alpha val="43137"/>
                    </a:srgbClr>
                  </a:outerShdw>
                </a:effectLst>
              </a:rPr>
              <a:t>- Effect on GIT:</a:t>
            </a:r>
          </a:p>
          <a:p>
            <a:endParaRPr lang="en-US" sz="1000" dirty="0">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 Presence of the worm in the intestine can lead to abdominal colic, diarrhoea, bloody stool.</a:t>
            </a:r>
          </a:p>
          <a:p>
            <a:endParaRPr lang="en-US" dirty="0">
              <a:latin typeface="Arial" panose="020B0604020202020204" pitchFamily="34" charset="0"/>
              <a:cs typeface="Arial" panose="020B0604020202020204" pitchFamily="34" charset="0"/>
            </a:endParaRPr>
          </a:p>
          <a:p>
            <a:r>
              <a:rPr lang="en-US" sz="3200" b="1" dirty="0">
                <a:solidFill>
                  <a:srgbClr val="FFFF00"/>
                </a:solidFill>
                <a:effectLst>
                  <a:outerShdw blurRad="38100" dist="38100" dir="2700000" algn="tl">
                    <a:srgbClr val="000000">
                      <a:alpha val="43137"/>
                    </a:srgbClr>
                  </a:outerShdw>
                </a:effectLst>
              </a:rPr>
              <a:t>- Effect on heart:</a:t>
            </a:r>
          </a:p>
          <a:p>
            <a:endParaRPr lang="en-US" sz="1000" dirty="0">
              <a:solidFill>
                <a:srgbClr val="FFFF00"/>
              </a:solidFill>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 Egg emboli can lead to myocarditis, cardiomyopathy and heart failure.</a:t>
            </a:r>
            <a:endParaRPr lang="en-US" sz="3200" dirty="0">
              <a:solidFill>
                <a:srgbClr val="FFFF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8291964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95421" y="96268"/>
            <a:ext cx="11577711" cy="6494085"/>
          </a:xfrm>
          <a:prstGeom prst="rect">
            <a:avLst/>
          </a:prstGeom>
          <a:noFill/>
        </p:spPr>
        <p:txBody>
          <a:bodyPr wrap="square" rtlCol="0">
            <a:spAutoFit/>
          </a:bodyPr>
          <a:lstStyle/>
          <a:p>
            <a:r>
              <a:rPr lang="en-US" sz="3600" b="1" dirty="0">
                <a:solidFill>
                  <a:srgbClr val="FFFF00"/>
                </a:solidFill>
                <a:effectLst>
                  <a:outerShdw blurRad="38100" dist="38100" dir="2700000" algn="tl">
                    <a:srgbClr val="000000">
                      <a:alpha val="43137"/>
                    </a:srgbClr>
                  </a:outerShdw>
                </a:effectLst>
              </a:rPr>
              <a:t>Diseases that affect both heart and GIT</a:t>
            </a:r>
          </a:p>
          <a:p>
            <a:endParaRPr lang="en-US" dirty="0">
              <a:latin typeface="Arial" panose="020B0604020202020204" pitchFamily="34" charset="0"/>
              <a:cs typeface="Arial" panose="020B0604020202020204" pitchFamily="34" charset="0"/>
            </a:endParaRPr>
          </a:p>
          <a:p>
            <a:r>
              <a:rPr lang="en-US" sz="3200" dirty="0">
                <a:solidFill>
                  <a:schemeClr val="bg1"/>
                </a:solidFill>
                <a:latin typeface="Arial" panose="020B0604020202020204" pitchFamily="34" charset="0"/>
                <a:cs typeface="Arial" panose="020B0604020202020204" pitchFamily="34" charset="0"/>
              </a:rPr>
              <a:t>B) Parasitic diseases</a:t>
            </a:r>
          </a:p>
          <a:p>
            <a:endParaRPr lang="en-US" dirty="0">
              <a:solidFill>
                <a:schemeClr val="bg1"/>
              </a:solidFill>
              <a:latin typeface="Arial" panose="020B0604020202020204" pitchFamily="34" charset="0"/>
              <a:cs typeface="Arial" panose="020B0604020202020204" pitchFamily="34" charset="0"/>
            </a:endParaRPr>
          </a:p>
          <a:p>
            <a:r>
              <a:rPr lang="en-US" sz="3200"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3) </a:t>
            </a:r>
            <a:r>
              <a:rPr lang="en-US" sz="3200" dirty="0" err="1">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Schistosomiasis</a:t>
            </a:r>
            <a:endParaRPr lang="en-US" sz="3200"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p>
            <a:r>
              <a:rPr lang="en-US" sz="3200" b="1" dirty="0">
                <a:solidFill>
                  <a:srgbClr val="FFFF00"/>
                </a:solidFill>
                <a:effectLst>
                  <a:outerShdw blurRad="38100" dist="38100" dir="2700000" algn="tl">
                    <a:srgbClr val="000000">
                      <a:alpha val="43137"/>
                    </a:srgbClr>
                  </a:outerShdw>
                </a:effectLst>
              </a:rPr>
              <a:t>- Effect on GIT:</a:t>
            </a:r>
          </a:p>
          <a:p>
            <a:endParaRPr lang="en-US" sz="1000" dirty="0">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 Abdominal pain, bilharzial dysentery, prolapse of anal mucosa due to tenesmus, anal fistula and fissure.</a:t>
            </a:r>
          </a:p>
          <a:p>
            <a:endParaRPr lang="en-US" dirty="0">
              <a:latin typeface="Arial" panose="020B0604020202020204" pitchFamily="34" charset="0"/>
              <a:cs typeface="Arial" panose="020B0604020202020204" pitchFamily="34" charset="0"/>
            </a:endParaRPr>
          </a:p>
          <a:p>
            <a:r>
              <a:rPr lang="en-US" sz="3200" b="1" dirty="0">
                <a:solidFill>
                  <a:srgbClr val="FFFF00"/>
                </a:solidFill>
                <a:effectLst>
                  <a:outerShdw blurRad="38100" dist="38100" dir="2700000" algn="tl">
                    <a:srgbClr val="000000">
                      <a:alpha val="43137"/>
                    </a:srgbClr>
                  </a:outerShdw>
                </a:effectLst>
              </a:rPr>
              <a:t>- Effect on heart:</a:t>
            </a:r>
          </a:p>
          <a:p>
            <a:endParaRPr lang="en-US" sz="1000" dirty="0">
              <a:solidFill>
                <a:srgbClr val="FFFF00"/>
              </a:solidFill>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 Bilharzial pulmonary hypertension, </a:t>
            </a:r>
            <a:r>
              <a:rPr lang="en-US" sz="3200" dirty="0" err="1">
                <a:latin typeface="Arial" panose="020B0604020202020204" pitchFamily="34" charset="0"/>
                <a:cs typeface="Arial" panose="020B0604020202020204" pitchFamily="34" charset="0"/>
              </a:rPr>
              <a:t>cor</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pulmonale</a:t>
            </a:r>
            <a:r>
              <a:rPr lang="en-US" sz="3200" dirty="0">
                <a:latin typeface="Arial" panose="020B0604020202020204" pitchFamily="34" charset="0"/>
                <a:cs typeface="Arial" panose="020B0604020202020204" pitchFamily="34" charset="0"/>
              </a:rPr>
              <a:t>, pulmonary aneurysm. Bilharzial ova can cause military foci of fibrosis in the myocardium.</a:t>
            </a:r>
            <a:endParaRPr lang="en-US" sz="3200" dirty="0">
              <a:solidFill>
                <a:srgbClr val="FFFF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9317071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95421" y="96268"/>
            <a:ext cx="11577711" cy="6494085"/>
          </a:xfrm>
          <a:prstGeom prst="rect">
            <a:avLst/>
          </a:prstGeom>
          <a:noFill/>
        </p:spPr>
        <p:txBody>
          <a:bodyPr wrap="square" rtlCol="0">
            <a:spAutoFit/>
          </a:bodyPr>
          <a:lstStyle/>
          <a:p>
            <a:r>
              <a:rPr lang="en-US" sz="3600" b="1" dirty="0">
                <a:solidFill>
                  <a:srgbClr val="FFFF00"/>
                </a:solidFill>
                <a:effectLst>
                  <a:outerShdw blurRad="38100" dist="38100" dir="2700000" algn="tl">
                    <a:srgbClr val="000000">
                      <a:alpha val="43137"/>
                    </a:srgbClr>
                  </a:outerShdw>
                </a:effectLst>
              </a:rPr>
              <a:t>Diseases that affect both heart and GIT</a:t>
            </a:r>
          </a:p>
          <a:p>
            <a:endParaRPr lang="en-US" dirty="0">
              <a:latin typeface="Arial" panose="020B0604020202020204" pitchFamily="34" charset="0"/>
              <a:cs typeface="Arial" panose="020B0604020202020204" pitchFamily="34" charset="0"/>
            </a:endParaRPr>
          </a:p>
          <a:p>
            <a:r>
              <a:rPr lang="en-US" sz="3200" dirty="0">
                <a:solidFill>
                  <a:schemeClr val="bg1"/>
                </a:solidFill>
                <a:latin typeface="Arial" panose="020B0604020202020204" pitchFamily="34" charset="0"/>
                <a:cs typeface="Arial" panose="020B0604020202020204" pitchFamily="34" charset="0"/>
              </a:rPr>
              <a:t>B) Parasitic diseases</a:t>
            </a:r>
          </a:p>
          <a:p>
            <a:endParaRPr lang="en-US" dirty="0">
              <a:solidFill>
                <a:schemeClr val="bg1"/>
              </a:solidFill>
              <a:latin typeface="Arial" panose="020B0604020202020204" pitchFamily="34" charset="0"/>
              <a:cs typeface="Arial" panose="020B0604020202020204" pitchFamily="34" charset="0"/>
            </a:endParaRPr>
          </a:p>
          <a:p>
            <a:r>
              <a:rPr lang="en-US" sz="3200"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4) </a:t>
            </a:r>
            <a:r>
              <a:rPr lang="en-US" sz="3200" i="1" dirty="0" err="1">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Taenia</a:t>
            </a:r>
            <a:r>
              <a:rPr lang="en-US" sz="3200" i="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en-US" sz="3200" i="1" dirty="0" err="1">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solium</a:t>
            </a:r>
            <a:endParaRPr lang="en-US" sz="3200" i="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p>
            <a:r>
              <a:rPr lang="en-US" sz="3200" b="1" dirty="0">
                <a:solidFill>
                  <a:srgbClr val="FFFF00"/>
                </a:solidFill>
                <a:effectLst>
                  <a:outerShdw blurRad="38100" dist="38100" dir="2700000" algn="tl">
                    <a:srgbClr val="000000">
                      <a:alpha val="43137"/>
                    </a:srgbClr>
                  </a:outerShdw>
                </a:effectLst>
              </a:rPr>
              <a:t>- Effect on GIT:</a:t>
            </a:r>
          </a:p>
          <a:p>
            <a:endParaRPr lang="en-US" sz="1000" dirty="0">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 Presence of the worm in the intestine can lead to abdominal discomfort, nausea, anorexia.</a:t>
            </a:r>
          </a:p>
          <a:p>
            <a:endParaRPr lang="en-US" dirty="0">
              <a:latin typeface="Arial" panose="020B0604020202020204" pitchFamily="34" charset="0"/>
              <a:cs typeface="Arial" panose="020B0604020202020204" pitchFamily="34" charset="0"/>
            </a:endParaRPr>
          </a:p>
          <a:p>
            <a:r>
              <a:rPr lang="en-US" sz="3200" b="1" dirty="0">
                <a:solidFill>
                  <a:srgbClr val="FFFF00"/>
                </a:solidFill>
                <a:effectLst>
                  <a:outerShdw blurRad="38100" dist="38100" dir="2700000" algn="tl">
                    <a:srgbClr val="000000">
                      <a:alpha val="43137"/>
                    </a:srgbClr>
                  </a:outerShdw>
                </a:effectLst>
              </a:rPr>
              <a:t>- Effect on heart:</a:t>
            </a:r>
          </a:p>
          <a:p>
            <a:endParaRPr lang="en-US" sz="1000" dirty="0">
              <a:solidFill>
                <a:srgbClr val="FFFF00"/>
              </a:solidFill>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 Cardiac </a:t>
            </a:r>
            <a:r>
              <a:rPr lang="en-US" sz="3200" dirty="0" err="1">
                <a:latin typeface="Arial" panose="020B0604020202020204" pitchFamily="34" charset="0"/>
                <a:cs typeface="Arial" panose="020B0604020202020204" pitchFamily="34" charset="0"/>
              </a:rPr>
              <a:t>cysticercosis</a:t>
            </a:r>
            <a:r>
              <a:rPr lang="en-US" sz="3200" dirty="0">
                <a:latin typeface="Arial" panose="020B0604020202020204" pitchFamily="34" charset="0"/>
                <a:cs typeface="Arial" panose="020B0604020202020204" pitchFamily="34" charset="0"/>
              </a:rPr>
              <a:t> is a rare and typically asymptomatic infection. However, there is a few case reports about conduction defects and arrhythmias.</a:t>
            </a:r>
            <a:endParaRPr lang="en-US" sz="3200" dirty="0">
              <a:solidFill>
                <a:srgbClr val="FFFF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9611983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95421" y="96268"/>
            <a:ext cx="11577711" cy="5355312"/>
          </a:xfrm>
          <a:prstGeom prst="rect">
            <a:avLst/>
          </a:prstGeom>
          <a:noFill/>
        </p:spPr>
        <p:txBody>
          <a:bodyPr wrap="square" rtlCol="0">
            <a:spAutoFit/>
          </a:bodyPr>
          <a:lstStyle/>
          <a:p>
            <a:r>
              <a:rPr lang="en-US" sz="3600" b="1" dirty="0">
                <a:solidFill>
                  <a:srgbClr val="FFFF00"/>
                </a:solidFill>
                <a:effectLst>
                  <a:outerShdw blurRad="38100" dist="38100" dir="2700000" algn="tl">
                    <a:srgbClr val="000000">
                      <a:alpha val="43137"/>
                    </a:srgbClr>
                  </a:outerShdw>
                </a:effectLst>
              </a:rPr>
              <a:t>Diseases that affect both heart and GIT</a:t>
            </a:r>
          </a:p>
          <a:p>
            <a:endParaRPr lang="en-US" dirty="0">
              <a:latin typeface="Arial" panose="020B0604020202020204" pitchFamily="34" charset="0"/>
              <a:cs typeface="Arial" panose="020B0604020202020204" pitchFamily="34" charset="0"/>
            </a:endParaRPr>
          </a:p>
          <a:p>
            <a:r>
              <a:rPr lang="en-US" sz="3200" dirty="0">
                <a:solidFill>
                  <a:schemeClr val="bg1"/>
                </a:solidFill>
                <a:latin typeface="Arial" panose="020B0604020202020204" pitchFamily="34" charset="0"/>
                <a:cs typeface="Arial" panose="020B0604020202020204" pitchFamily="34" charset="0"/>
              </a:rPr>
              <a:t>B) Parasitic diseases</a:t>
            </a:r>
          </a:p>
          <a:p>
            <a:endParaRPr lang="en-US" dirty="0">
              <a:solidFill>
                <a:schemeClr val="bg1"/>
              </a:solidFill>
              <a:latin typeface="Arial" panose="020B0604020202020204" pitchFamily="34" charset="0"/>
              <a:cs typeface="Arial" panose="020B0604020202020204" pitchFamily="34" charset="0"/>
            </a:endParaRPr>
          </a:p>
          <a:p>
            <a:r>
              <a:rPr lang="en-US" sz="3200"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5) </a:t>
            </a:r>
            <a:r>
              <a:rPr lang="en-US" sz="3200" i="1" dirty="0" err="1">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Trypanosoma</a:t>
            </a:r>
            <a:r>
              <a:rPr lang="en-US" sz="3200" i="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en-US" sz="3200" i="1" dirty="0" err="1">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cruzi</a:t>
            </a:r>
            <a:r>
              <a:rPr lang="en-US" sz="3200" i="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en-US" sz="3200"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en-US" sz="3200" dirty="0" err="1">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Chagas</a:t>
            </a:r>
            <a:r>
              <a:rPr lang="en-US" sz="3200"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disease)</a:t>
            </a:r>
            <a:endParaRPr lang="en-US" sz="3200" i="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p>
            <a:r>
              <a:rPr lang="en-US" sz="3200" b="1" dirty="0">
                <a:solidFill>
                  <a:srgbClr val="FFFF00"/>
                </a:solidFill>
                <a:effectLst>
                  <a:outerShdw blurRad="38100" dist="38100" dir="2700000" algn="tl">
                    <a:srgbClr val="000000">
                      <a:alpha val="43137"/>
                    </a:srgbClr>
                  </a:outerShdw>
                </a:effectLst>
              </a:rPr>
              <a:t>- Effect on GIT:</a:t>
            </a:r>
          </a:p>
          <a:p>
            <a:endParaRPr lang="en-US" sz="1000" dirty="0">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 Affection of the esophagus leads to </a:t>
            </a:r>
            <a:r>
              <a:rPr lang="en-US" sz="3200" dirty="0" err="1">
                <a:latin typeface="Arial" panose="020B0604020202020204" pitchFamily="34" charset="0"/>
                <a:cs typeface="Arial" panose="020B0604020202020204" pitchFamily="34" charset="0"/>
              </a:rPr>
              <a:t>megaesophagus</a:t>
            </a:r>
            <a:r>
              <a:rPr lang="en-US" sz="3200" dirty="0">
                <a:latin typeface="Arial" panose="020B0604020202020204" pitchFamily="34" charset="0"/>
                <a:cs typeface="Arial" panose="020B0604020202020204" pitchFamily="34" charset="0"/>
              </a:rPr>
              <a:t> with symptoms similar to those of achalasia.</a:t>
            </a:r>
          </a:p>
          <a:p>
            <a:endParaRPr lang="en-US" dirty="0">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 Affection of the colon leads to </a:t>
            </a:r>
            <a:r>
              <a:rPr lang="en-US" sz="3200" dirty="0" err="1">
                <a:latin typeface="Arial" panose="020B0604020202020204" pitchFamily="34" charset="0"/>
                <a:cs typeface="Arial" panose="020B0604020202020204" pitchFamily="34" charset="0"/>
              </a:rPr>
              <a:t>megacolon</a:t>
            </a:r>
            <a:r>
              <a:rPr lang="en-US" sz="3200" dirty="0">
                <a:latin typeface="Arial" panose="020B0604020202020204" pitchFamily="34" charset="0"/>
                <a:cs typeface="Arial" panose="020B0604020202020204" pitchFamily="34" charset="0"/>
              </a:rPr>
              <a:t> intermittent abdominal pain and chronic constipation.</a:t>
            </a:r>
          </a:p>
        </p:txBody>
      </p:sp>
    </p:spTree>
    <p:extLst>
      <p:ext uri="{BB962C8B-B14F-4D97-AF65-F5344CB8AC3E}">
        <p14:creationId xmlns:p14="http://schemas.microsoft.com/office/powerpoint/2010/main" val="138543054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95421" y="96268"/>
            <a:ext cx="11577711" cy="5355312"/>
          </a:xfrm>
          <a:prstGeom prst="rect">
            <a:avLst/>
          </a:prstGeom>
          <a:noFill/>
        </p:spPr>
        <p:txBody>
          <a:bodyPr wrap="square" rtlCol="0">
            <a:spAutoFit/>
          </a:bodyPr>
          <a:lstStyle/>
          <a:p>
            <a:r>
              <a:rPr lang="en-US" sz="3600" b="1" dirty="0">
                <a:solidFill>
                  <a:srgbClr val="FFFF00"/>
                </a:solidFill>
                <a:effectLst>
                  <a:outerShdw blurRad="38100" dist="38100" dir="2700000" algn="tl">
                    <a:srgbClr val="000000">
                      <a:alpha val="43137"/>
                    </a:srgbClr>
                  </a:outerShdw>
                </a:effectLst>
              </a:rPr>
              <a:t>Diseases that affect both heart and GIT</a:t>
            </a:r>
          </a:p>
          <a:p>
            <a:endParaRPr lang="en-US" dirty="0">
              <a:latin typeface="Arial" panose="020B0604020202020204" pitchFamily="34" charset="0"/>
              <a:cs typeface="Arial" panose="020B0604020202020204" pitchFamily="34" charset="0"/>
            </a:endParaRPr>
          </a:p>
          <a:p>
            <a:r>
              <a:rPr lang="en-US" sz="3200" dirty="0">
                <a:solidFill>
                  <a:schemeClr val="bg1"/>
                </a:solidFill>
                <a:latin typeface="Arial" panose="020B0604020202020204" pitchFamily="34" charset="0"/>
                <a:cs typeface="Arial" panose="020B0604020202020204" pitchFamily="34" charset="0"/>
              </a:rPr>
              <a:t>B) Parasitic diseases</a:t>
            </a:r>
          </a:p>
          <a:p>
            <a:endParaRPr lang="en-US" dirty="0">
              <a:solidFill>
                <a:schemeClr val="bg1"/>
              </a:solidFill>
              <a:latin typeface="Arial" panose="020B0604020202020204" pitchFamily="34" charset="0"/>
              <a:cs typeface="Arial" panose="020B0604020202020204" pitchFamily="34" charset="0"/>
            </a:endParaRPr>
          </a:p>
          <a:p>
            <a:r>
              <a:rPr lang="en-US" sz="3200"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5) </a:t>
            </a:r>
            <a:r>
              <a:rPr lang="en-US" sz="3200" i="1" dirty="0" err="1">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Trypanosoma</a:t>
            </a:r>
            <a:r>
              <a:rPr lang="en-US" sz="3200" i="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en-US" sz="3200" i="1" dirty="0" err="1">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cruzi</a:t>
            </a:r>
            <a:r>
              <a:rPr lang="en-US" sz="3200" i="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en-US" sz="3200"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r>
              <a:rPr lang="en-US" sz="3200" dirty="0" err="1">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Chagas</a:t>
            </a:r>
            <a:r>
              <a:rPr lang="en-US" sz="3200"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disease)</a:t>
            </a:r>
            <a:endParaRPr lang="en-US" sz="3200" i="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p>
            <a:r>
              <a:rPr lang="en-US" sz="3200" b="1" dirty="0">
                <a:solidFill>
                  <a:srgbClr val="FFFF00"/>
                </a:solidFill>
                <a:effectLst>
                  <a:outerShdw blurRad="38100" dist="38100" dir="2700000" algn="tl">
                    <a:srgbClr val="000000">
                      <a:alpha val="43137"/>
                    </a:srgbClr>
                  </a:outerShdw>
                </a:effectLst>
              </a:rPr>
              <a:t>- Effect on heart:</a:t>
            </a:r>
          </a:p>
          <a:p>
            <a:endParaRPr lang="en-US" sz="1000" dirty="0">
              <a:solidFill>
                <a:srgbClr val="FFFF00"/>
              </a:solidFill>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 During acute stage of the disease severe myocarditis may occur leading to congestive heart failure.</a:t>
            </a:r>
          </a:p>
          <a:p>
            <a:endParaRPr lang="en-US" dirty="0">
              <a:solidFill>
                <a:srgbClr val="FFFF00"/>
              </a:solidFill>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 During chronic stage there is arrhythmias, cardiomyopathy, heart failure.</a:t>
            </a:r>
          </a:p>
        </p:txBody>
      </p:sp>
    </p:spTree>
    <p:extLst>
      <p:ext uri="{BB962C8B-B14F-4D97-AF65-F5344CB8AC3E}">
        <p14:creationId xmlns:p14="http://schemas.microsoft.com/office/powerpoint/2010/main" val="29425118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95421" y="96268"/>
            <a:ext cx="11577711" cy="6432530"/>
          </a:xfrm>
          <a:prstGeom prst="rect">
            <a:avLst/>
          </a:prstGeom>
          <a:noFill/>
        </p:spPr>
        <p:txBody>
          <a:bodyPr wrap="square" rtlCol="0">
            <a:spAutoFit/>
          </a:bodyPr>
          <a:lstStyle/>
          <a:p>
            <a:r>
              <a:rPr lang="en-US" sz="3600" b="1" dirty="0">
                <a:solidFill>
                  <a:srgbClr val="FFFF00"/>
                </a:solidFill>
                <a:effectLst>
                  <a:outerShdw blurRad="38100" dist="38100" dir="2700000" algn="tl">
                    <a:srgbClr val="000000">
                      <a:alpha val="43137"/>
                    </a:srgbClr>
                  </a:outerShdw>
                </a:effectLst>
              </a:rPr>
              <a:t>Effect of Heart on GIT</a:t>
            </a:r>
          </a:p>
          <a:p>
            <a:endParaRPr lang="en-US" dirty="0">
              <a:latin typeface="Arial" panose="020B0604020202020204" pitchFamily="34" charset="0"/>
              <a:cs typeface="Arial" panose="020B0604020202020204" pitchFamily="34" charset="0"/>
            </a:endParaRPr>
          </a:p>
          <a:p>
            <a:r>
              <a:rPr lang="en-US" sz="3200" dirty="0">
                <a:solidFill>
                  <a:schemeClr val="bg1"/>
                </a:solidFill>
                <a:latin typeface="Arial" panose="020B0604020202020204" pitchFamily="34" charset="0"/>
                <a:cs typeface="Arial" panose="020B0604020202020204" pitchFamily="34" charset="0"/>
              </a:rPr>
              <a:t>2) Ischaemic heart disease (IHD)</a:t>
            </a:r>
          </a:p>
          <a:p>
            <a:endParaRPr lang="en-US" dirty="0">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 IHD is most commonly caused by obstruction or stenosis of one or more of the coronary arteries by </a:t>
            </a:r>
            <a:r>
              <a:rPr lang="en-US" sz="3200" dirty="0" err="1">
                <a:latin typeface="Arial" panose="020B0604020202020204" pitchFamily="34" charset="0"/>
                <a:cs typeface="Arial" panose="020B0604020202020204" pitchFamily="34" charset="0"/>
              </a:rPr>
              <a:t>atheromatus</a:t>
            </a:r>
            <a:r>
              <a:rPr lang="en-US" sz="3200" dirty="0">
                <a:latin typeface="Arial" panose="020B0604020202020204" pitchFamily="34" charset="0"/>
                <a:cs typeface="Arial" panose="020B0604020202020204" pitchFamily="34" charset="0"/>
              </a:rPr>
              <a:t> plaque. Obstruction can result in myocardial ischaemia and infarction.</a:t>
            </a:r>
          </a:p>
          <a:p>
            <a:endParaRPr lang="en-US" dirty="0">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 Anginal pain is the typical presentation of IHD. However, IHD can cause symptoms other than </a:t>
            </a:r>
            <a:r>
              <a:rPr lang="en-US" sz="3200" dirty="0" err="1">
                <a:latin typeface="Arial" panose="020B0604020202020204" pitchFamily="34" charset="0"/>
                <a:cs typeface="Arial" panose="020B0604020202020204" pitchFamily="34" charset="0"/>
              </a:rPr>
              <a:t>anginal</a:t>
            </a:r>
            <a:r>
              <a:rPr lang="en-US" sz="3200" dirty="0">
                <a:latin typeface="Arial" panose="020B0604020202020204" pitchFamily="34" charset="0"/>
                <a:cs typeface="Arial" panose="020B0604020202020204" pitchFamily="34" charset="0"/>
              </a:rPr>
              <a:t> pain, including abdominal manifestations which may be:</a:t>
            </a:r>
          </a:p>
          <a:p>
            <a:endParaRPr lang="en-US" dirty="0">
              <a:latin typeface="Arial" panose="020B0604020202020204" pitchFamily="34" charset="0"/>
              <a:cs typeface="Arial" panose="020B0604020202020204" pitchFamily="34" charset="0"/>
            </a:endParaRPr>
          </a:p>
          <a:p>
            <a:pPr marL="457200" indent="-457200">
              <a:buFont typeface="Arial" panose="020B0604020202020204" pitchFamily="34" charset="0"/>
              <a:buChar char="•"/>
            </a:pPr>
            <a:r>
              <a:rPr lang="en-US" sz="2800" dirty="0">
                <a:latin typeface="Arial" panose="020B0604020202020204" pitchFamily="34" charset="0"/>
                <a:cs typeface="Arial" panose="020B0604020202020204" pitchFamily="34" charset="0"/>
              </a:rPr>
              <a:t>Mid-</a:t>
            </a:r>
            <a:r>
              <a:rPr lang="en-US" sz="2800" dirty="0" err="1">
                <a:latin typeface="Arial" panose="020B0604020202020204" pitchFamily="34" charset="0"/>
                <a:cs typeface="Arial" panose="020B0604020202020204" pitchFamily="34" charset="0"/>
              </a:rPr>
              <a:t>epigastric</a:t>
            </a:r>
            <a:r>
              <a:rPr lang="en-US" sz="2800" dirty="0">
                <a:latin typeface="Arial" panose="020B0604020202020204" pitchFamily="34" charset="0"/>
                <a:cs typeface="Arial" panose="020B0604020202020204" pitchFamily="34" charset="0"/>
              </a:rPr>
              <a:t> burning sensation, often </a:t>
            </a:r>
            <a:r>
              <a:rPr lang="en-US" sz="2800" dirty="0" err="1">
                <a:latin typeface="Arial" panose="020B0604020202020204" pitchFamily="34" charset="0"/>
                <a:cs typeface="Arial" panose="020B0604020202020204" pitchFamily="34" charset="0"/>
              </a:rPr>
              <a:t>postprandially</a:t>
            </a:r>
            <a:r>
              <a:rPr lang="en-US" sz="2800" dirty="0">
                <a:latin typeface="Arial" panose="020B0604020202020204" pitchFamily="34" charset="0"/>
                <a:cs typeface="Arial" panose="020B0604020202020204" pitchFamily="34" charset="0"/>
              </a:rPr>
              <a:t>.</a:t>
            </a:r>
          </a:p>
          <a:p>
            <a:endParaRPr lang="en-US" sz="1000" dirty="0">
              <a:latin typeface="Arial" panose="020B0604020202020204" pitchFamily="34" charset="0"/>
              <a:cs typeface="Arial" panose="020B0604020202020204" pitchFamily="34" charset="0"/>
            </a:endParaRPr>
          </a:p>
          <a:p>
            <a:pPr marL="457200" indent="-457200">
              <a:buFont typeface="Arial" panose="020B0604020202020204" pitchFamily="34" charset="0"/>
              <a:buChar char="•"/>
            </a:pPr>
            <a:r>
              <a:rPr lang="en-US" sz="2800" dirty="0">
                <a:latin typeface="Arial" panose="020B0604020202020204" pitchFamily="34" charset="0"/>
                <a:cs typeface="Arial" panose="020B0604020202020204" pitchFamily="34" charset="0"/>
              </a:rPr>
              <a:t>Sharp abdominal pain (atypical, but more common in women).</a:t>
            </a:r>
          </a:p>
        </p:txBody>
      </p:sp>
    </p:spTree>
    <p:extLst>
      <p:ext uri="{BB962C8B-B14F-4D97-AF65-F5344CB8AC3E}">
        <p14:creationId xmlns:p14="http://schemas.microsoft.com/office/powerpoint/2010/main" val="177261055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95421" y="96268"/>
            <a:ext cx="11577711" cy="4862870"/>
          </a:xfrm>
          <a:prstGeom prst="rect">
            <a:avLst/>
          </a:prstGeom>
          <a:noFill/>
        </p:spPr>
        <p:txBody>
          <a:bodyPr wrap="square" rtlCol="0">
            <a:spAutoFit/>
          </a:bodyPr>
          <a:lstStyle/>
          <a:p>
            <a:r>
              <a:rPr lang="en-US" sz="3600" b="1" dirty="0">
                <a:solidFill>
                  <a:srgbClr val="FFFF00"/>
                </a:solidFill>
                <a:effectLst>
                  <a:outerShdw blurRad="38100" dist="38100" dir="2700000" algn="tl">
                    <a:srgbClr val="000000">
                      <a:alpha val="43137"/>
                    </a:srgbClr>
                  </a:outerShdw>
                </a:effectLst>
              </a:rPr>
              <a:t>Diseases that affect both heart and GIT</a:t>
            </a:r>
          </a:p>
          <a:p>
            <a:endParaRPr lang="en-US" dirty="0">
              <a:latin typeface="Arial" panose="020B0604020202020204" pitchFamily="34" charset="0"/>
              <a:cs typeface="Arial" panose="020B0604020202020204" pitchFamily="34" charset="0"/>
            </a:endParaRPr>
          </a:p>
          <a:p>
            <a:r>
              <a:rPr lang="en-US" sz="3200" dirty="0">
                <a:solidFill>
                  <a:schemeClr val="bg1"/>
                </a:solidFill>
                <a:latin typeface="Arial" panose="020B0604020202020204" pitchFamily="34" charset="0"/>
                <a:cs typeface="Arial" panose="020B0604020202020204" pitchFamily="34" charset="0"/>
              </a:rPr>
              <a:t>B) Parasitic diseases</a:t>
            </a:r>
          </a:p>
          <a:p>
            <a:endParaRPr lang="en-US" dirty="0">
              <a:solidFill>
                <a:schemeClr val="bg1"/>
              </a:solidFill>
              <a:latin typeface="Arial" panose="020B0604020202020204" pitchFamily="34" charset="0"/>
              <a:cs typeface="Arial" panose="020B0604020202020204" pitchFamily="34" charset="0"/>
            </a:endParaRPr>
          </a:p>
          <a:p>
            <a:r>
              <a:rPr lang="en-US" sz="3200"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6) </a:t>
            </a:r>
            <a:r>
              <a:rPr lang="en-US" sz="3200" i="1" dirty="0" err="1">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Entamoeba</a:t>
            </a:r>
            <a:r>
              <a:rPr lang="en-US" sz="3200" i="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en-US" sz="3200" i="1" dirty="0" err="1">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histolytica</a:t>
            </a:r>
            <a:endParaRPr lang="en-US" sz="3200" i="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p>
            <a:r>
              <a:rPr lang="en-US" sz="3200" b="1" dirty="0">
                <a:solidFill>
                  <a:srgbClr val="FFFF00"/>
                </a:solidFill>
                <a:effectLst>
                  <a:outerShdw blurRad="38100" dist="38100" dir="2700000" algn="tl">
                    <a:srgbClr val="000000">
                      <a:alpha val="43137"/>
                    </a:srgbClr>
                  </a:outerShdw>
                </a:effectLst>
              </a:rPr>
              <a:t>- Effect on GIT:</a:t>
            </a:r>
          </a:p>
          <a:p>
            <a:endParaRPr lang="en-US" sz="1000" dirty="0">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 Acute amoebic dysentery.</a:t>
            </a:r>
          </a:p>
          <a:p>
            <a:endParaRPr lang="en-US" dirty="0">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 Chronic </a:t>
            </a:r>
            <a:r>
              <a:rPr lang="en-US" sz="3200" dirty="0" err="1">
                <a:latin typeface="Arial" panose="020B0604020202020204" pitchFamily="34" charset="0"/>
                <a:cs typeface="Arial" panose="020B0604020202020204" pitchFamily="34" charset="0"/>
              </a:rPr>
              <a:t>amoebiasis</a:t>
            </a:r>
            <a:r>
              <a:rPr lang="en-US" sz="3200" dirty="0">
                <a:latin typeface="Arial" panose="020B0604020202020204" pitchFamily="34" charset="0"/>
                <a:cs typeface="Arial" panose="020B0604020202020204" pitchFamily="34" charset="0"/>
              </a:rPr>
              <a:t> with dyspepsia, abdominal distention, bulky offensive stool.</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7245876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95421" y="96268"/>
            <a:ext cx="11577711" cy="4862870"/>
          </a:xfrm>
          <a:prstGeom prst="rect">
            <a:avLst/>
          </a:prstGeom>
          <a:noFill/>
        </p:spPr>
        <p:txBody>
          <a:bodyPr wrap="square" rtlCol="0">
            <a:spAutoFit/>
          </a:bodyPr>
          <a:lstStyle/>
          <a:p>
            <a:r>
              <a:rPr lang="en-US" sz="3600" b="1" dirty="0">
                <a:solidFill>
                  <a:srgbClr val="FFFF00"/>
                </a:solidFill>
                <a:effectLst>
                  <a:outerShdw blurRad="38100" dist="38100" dir="2700000" algn="tl">
                    <a:srgbClr val="000000">
                      <a:alpha val="43137"/>
                    </a:srgbClr>
                  </a:outerShdw>
                </a:effectLst>
              </a:rPr>
              <a:t>Diseases that affect both heart and GIT</a:t>
            </a:r>
          </a:p>
          <a:p>
            <a:endParaRPr lang="en-US" dirty="0">
              <a:latin typeface="Arial" panose="020B0604020202020204" pitchFamily="34" charset="0"/>
              <a:cs typeface="Arial" panose="020B0604020202020204" pitchFamily="34" charset="0"/>
            </a:endParaRPr>
          </a:p>
          <a:p>
            <a:r>
              <a:rPr lang="en-US" sz="3200" dirty="0">
                <a:solidFill>
                  <a:schemeClr val="bg1"/>
                </a:solidFill>
                <a:latin typeface="Arial" panose="020B0604020202020204" pitchFamily="34" charset="0"/>
                <a:cs typeface="Arial" panose="020B0604020202020204" pitchFamily="34" charset="0"/>
              </a:rPr>
              <a:t>B) Parasitic diseases</a:t>
            </a:r>
          </a:p>
          <a:p>
            <a:endParaRPr lang="en-US" dirty="0">
              <a:solidFill>
                <a:schemeClr val="bg1"/>
              </a:solidFill>
              <a:latin typeface="Arial" panose="020B0604020202020204" pitchFamily="34" charset="0"/>
              <a:cs typeface="Arial" panose="020B0604020202020204" pitchFamily="34" charset="0"/>
            </a:endParaRPr>
          </a:p>
          <a:p>
            <a:r>
              <a:rPr lang="en-US" sz="3200"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6) </a:t>
            </a:r>
            <a:r>
              <a:rPr lang="en-US" sz="3200" i="1" dirty="0" err="1">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Entamoeba</a:t>
            </a:r>
            <a:r>
              <a:rPr lang="en-US" sz="3200" i="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en-US" sz="3200" i="1" dirty="0" err="1">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histolytica</a:t>
            </a:r>
            <a:endParaRPr lang="en-US" sz="3200" i="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p>
            <a:r>
              <a:rPr lang="en-US" sz="3200" b="1" dirty="0">
                <a:solidFill>
                  <a:srgbClr val="FFFF00"/>
                </a:solidFill>
                <a:effectLst>
                  <a:outerShdw blurRad="38100" dist="38100" dir="2700000" algn="tl">
                    <a:srgbClr val="000000">
                      <a:alpha val="43137"/>
                    </a:srgbClr>
                  </a:outerShdw>
                </a:effectLst>
              </a:rPr>
              <a:t>- Effect on heart:</a:t>
            </a:r>
          </a:p>
          <a:p>
            <a:endParaRPr lang="en-US" sz="1000" dirty="0">
              <a:solidFill>
                <a:srgbClr val="FFFF00"/>
              </a:solidFill>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 Amoebic pericarditis.</a:t>
            </a:r>
          </a:p>
          <a:p>
            <a:endParaRPr lang="en-US" dirty="0">
              <a:solidFill>
                <a:srgbClr val="FFFF00"/>
              </a:solidFill>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 Emetine side effects in the form of myocarditis, pericardial pain and ECG changes.</a:t>
            </a:r>
          </a:p>
        </p:txBody>
      </p:sp>
    </p:spTree>
    <p:extLst>
      <p:ext uri="{BB962C8B-B14F-4D97-AF65-F5344CB8AC3E}">
        <p14:creationId xmlns:p14="http://schemas.microsoft.com/office/powerpoint/2010/main" val="382231166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95421" y="96268"/>
            <a:ext cx="11577711" cy="6494085"/>
          </a:xfrm>
          <a:prstGeom prst="rect">
            <a:avLst/>
          </a:prstGeom>
          <a:noFill/>
        </p:spPr>
        <p:txBody>
          <a:bodyPr wrap="square" rtlCol="0">
            <a:spAutoFit/>
          </a:bodyPr>
          <a:lstStyle/>
          <a:p>
            <a:r>
              <a:rPr lang="en-US" sz="3600" b="1" dirty="0">
                <a:solidFill>
                  <a:srgbClr val="FFFF00"/>
                </a:solidFill>
                <a:effectLst>
                  <a:outerShdw blurRad="38100" dist="38100" dir="2700000" algn="tl">
                    <a:srgbClr val="000000">
                      <a:alpha val="43137"/>
                    </a:srgbClr>
                  </a:outerShdw>
                </a:effectLst>
              </a:rPr>
              <a:t>Diseases that affect both heart and GIT</a:t>
            </a:r>
          </a:p>
          <a:p>
            <a:endParaRPr lang="en-US" dirty="0">
              <a:latin typeface="Arial" panose="020B0604020202020204" pitchFamily="34" charset="0"/>
              <a:cs typeface="Arial" panose="020B0604020202020204" pitchFamily="34" charset="0"/>
            </a:endParaRPr>
          </a:p>
          <a:p>
            <a:r>
              <a:rPr lang="en-US" sz="3200" dirty="0">
                <a:solidFill>
                  <a:schemeClr val="bg1"/>
                </a:solidFill>
                <a:latin typeface="Arial" panose="020B0604020202020204" pitchFamily="34" charset="0"/>
                <a:cs typeface="Arial" panose="020B0604020202020204" pitchFamily="34" charset="0"/>
              </a:rPr>
              <a:t>B) Parasitic diseases</a:t>
            </a:r>
          </a:p>
          <a:p>
            <a:endParaRPr lang="en-US" dirty="0">
              <a:solidFill>
                <a:schemeClr val="bg1"/>
              </a:solidFill>
              <a:latin typeface="Arial" panose="020B0604020202020204" pitchFamily="34" charset="0"/>
              <a:cs typeface="Arial" panose="020B0604020202020204" pitchFamily="34" charset="0"/>
            </a:endParaRPr>
          </a:p>
          <a:p>
            <a:r>
              <a:rPr lang="en-US" sz="3200"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7) </a:t>
            </a:r>
            <a:r>
              <a:rPr lang="en-US" sz="3200" i="1" dirty="0" err="1">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Sarcocystis</a:t>
            </a:r>
            <a:r>
              <a:rPr lang="en-US" sz="3200" i="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spp.</a:t>
            </a:r>
          </a:p>
          <a:p>
            <a:endParaRPr lang="en-US" dirty="0">
              <a:latin typeface="Arial" panose="020B0604020202020204" pitchFamily="34" charset="0"/>
              <a:cs typeface="Arial" panose="020B0604020202020204" pitchFamily="34" charset="0"/>
            </a:endParaRPr>
          </a:p>
          <a:p>
            <a:r>
              <a:rPr lang="en-US" sz="3200" b="1" dirty="0">
                <a:solidFill>
                  <a:srgbClr val="FFFF00"/>
                </a:solidFill>
                <a:effectLst>
                  <a:outerShdw blurRad="38100" dist="38100" dir="2700000" algn="tl">
                    <a:srgbClr val="000000">
                      <a:alpha val="43137"/>
                    </a:srgbClr>
                  </a:outerShdw>
                </a:effectLst>
              </a:rPr>
              <a:t>- Effect on GIT:</a:t>
            </a:r>
          </a:p>
          <a:p>
            <a:endParaRPr lang="en-US" sz="1000" dirty="0">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 Often asymptomatic; nausea, vomiting, abdominal pain, and diarrhea may occur, </a:t>
            </a:r>
            <a:r>
              <a:rPr lang="en-US" sz="3200" dirty="0" err="1">
                <a:latin typeface="Arial" panose="020B0604020202020204" pitchFamily="34" charset="0"/>
                <a:cs typeface="Arial" panose="020B0604020202020204" pitchFamily="34" charset="0"/>
              </a:rPr>
              <a:t>eosinophilic</a:t>
            </a:r>
            <a:r>
              <a:rPr lang="en-US" sz="3200" dirty="0">
                <a:latin typeface="Arial" panose="020B0604020202020204" pitchFamily="34" charset="0"/>
                <a:cs typeface="Arial" panose="020B0604020202020204" pitchFamily="34" charset="0"/>
              </a:rPr>
              <a:t> necrotizing enteritis has been reported.</a:t>
            </a:r>
          </a:p>
          <a:p>
            <a:endParaRPr lang="en-US" dirty="0">
              <a:latin typeface="Arial" panose="020B0604020202020204" pitchFamily="34" charset="0"/>
              <a:cs typeface="Arial" panose="020B0604020202020204" pitchFamily="34" charset="0"/>
            </a:endParaRPr>
          </a:p>
          <a:p>
            <a:r>
              <a:rPr lang="en-US" sz="3200" b="1" dirty="0">
                <a:solidFill>
                  <a:srgbClr val="FFFF00"/>
                </a:solidFill>
                <a:effectLst>
                  <a:outerShdw blurRad="38100" dist="38100" dir="2700000" algn="tl">
                    <a:srgbClr val="000000">
                      <a:alpha val="43137"/>
                    </a:srgbClr>
                  </a:outerShdw>
                </a:effectLst>
              </a:rPr>
              <a:t>- Effect on heart:</a:t>
            </a:r>
          </a:p>
          <a:p>
            <a:endParaRPr lang="en-US" sz="1000" dirty="0">
              <a:solidFill>
                <a:srgbClr val="FFFF00"/>
              </a:solidFill>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 Cardiac involvement is very rare, usually asymptomatic. However, conduction abnormalities have been reported.</a:t>
            </a:r>
            <a:endParaRPr lang="en-US" sz="3200" dirty="0">
              <a:solidFill>
                <a:srgbClr val="FFFF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3701493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95421" y="96268"/>
            <a:ext cx="11577711" cy="5355312"/>
          </a:xfrm>
          <a:prstGeom prst="rect">
            <a:avLst/>
          </a:prstGeom>
          <a:noFill/>
        </p:spPr>
        <p:txBody>
          <a:bodyPr wrap="square" rtlCol="0">
            <a:spAutoFit/>
          </a:bodyPr>
          <a:lstStyle/>
          <a:p>
            <a:r>
              <a:rPr lang="en-US" sz="3600" b="1" dirty="0">
                <a:solidFill>
                  <a:srgbClr val="FFFF00"/>
                </a:solidFill>
                <a:effectLst>
                  <a:outerShdw blurRad="38100" dist="38100" dir="2700000" algn="tl">
                    <a:srgbClr val="000000">
                      <a:alpha val="43137"/>
                    </a:srgbClr>
                  </a:outerShdw>
                </a:effectLst>
              </a:rPr>
              <a:t>Diseases that affect both heart and GIT</a:t>
            </a:r>
          </a:p>
          <a:p>
            <a:endParaRPr lang="en-US" dirty="0">
              <a:latin typeface="Arial" panose="020B0604020202020204" pitchFamily="34" charset="0"/>
              <a:cs typeface="Arial" panose="020B0604020202020204" pitchFamily="34" charset="0"/>
            </a:endParaRPr>
          </a:p>
          <a:p>
            <a:r>
              <a:rPr lang="en-US" sz="3200" dirty="0">
                <a:solidFill>
                  <a:schemeClr val="bg1"/>
                </a:solidFill>
                <a:latin typeface="Arial" panose="020B0604020202020204" pitchFamily="34" charset="0"/>
                <a:cs typeface="Arial" panose="020B0604020202020204" pitchFamily="34" charset="0"/>
              </a:rPr>
              <a:t>B) Parasitic diseases</a:t>
            </a:r>
          </a:p>
          <a:p>
            <a:endParaRPr lang="en-US" dirty="0">
              <a:solidFill>
                <a:schemeClr val="bg1"/>
              </a:solidFill>
              <a:latin typeface="Arial" panose="020B0604020202020204" pitchFamily="34" charset="0"/>
              <a:cs typeface="Arial" panose="020B0604020202020204" pitchFamily="34" charset="0"/>
            </a:endParaRPr>
          </a:p>
          <a:p>
            <a:r>
              <a:rPr lang="en-US" sz="3200"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8) Malaria</a:t>
            </a:r>
          </a:p>
          <a:p>
            <a:endParaRPr lang="en-US" dirty="0">
              <a:latin typeface="Arial" panose="020B0604020202020204" pitchFamily="34" charset="0"/>
              <a:cs typeface="Arial" panose="020B0604020202020204" pitchFamily="34" charset="0"/>
            </a:endParaRPr>
          </a:p>
          <a:p>
            <a:r>
              <a:rPr lang="en-US" sz="3200" b="1" dirty="0">
                <a:solidFill>
                  <a:srgbClr val="FFFF00"/>
                </a:solidFill>
                <a:effectLst>
                  <a:outerShdw blurRad="38100" dist="38100" dir="2700000" algn="tl">
                    <a:srgbClr val="000000">
                      <a:alpha val="43137"/>
                    </a:srgbClr>
                  </a:outerShdw>
                </a:effectLst>
              </a:rPr>
              <a:t>- Effect on GIT:</a:t>
            </a:r>
          </a:p>
          <a:p>
            <a:endParaRPr lang="en-US" sz="1000" dirty="0">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 Persistent vomiting, </a:t>
            </a:r>
            <a:r>
              <a:rPr lang="en-US" sz="3200" dirty="0" err="1">
                <a:latin typeface="Arial" panose="020B0604020202020204" pitchFamily="34" charset="0"/>
                <a:cs typeface="Arial" panose="020B0604020202020204" pitchFamily="34" charset="0"/>
              </a:rPr>
              <a:t>epigastric</a:t>
            </a:r>
            <a:r>
              <a:rPr lang="en-US" sz="3200" dirty="0">
                <a:latin typeface="Arial" panose="020B0604020202020204" pitchFamily="34" charset="0"/>
                <a:cs typeface="Arial" panose="020B0604020202020204" pitchFamily="34" charset="0"/>
              </a:rPr>
              <a:t> pain, diarrhoea may develop early.</a:t>
            </a:r>
          </a:p>
          <a:p>
            <a:endParaRPr lang="en-US" dirty="0">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 Algid malaria, characterized by watery diarrhoea (cholera like) or dysentery symptoms.</a:t>
            </a:r>
          </a:p>
        </p:txBody>
      </p:sp>
    </p:spTree>
    <p:extLst>
      <p:ext uri="{BB962C8B-B14F-4D97-AF65-F5344CB8AC3E}">
        <p14:creationId xmlns:p14="http://schemas.microsoft.com/office/powerpoint/2010/main" val="71567786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95421" y="96268"/>
            <a:ext cx="11577711" cy="6340197"/>
          </a:xfrm>
          <a:prstGeom prst="rect">
            <a:avLst/>
          </a:prstGeom>
          <a:noFill/>
        </p:spPr>
        <p:txBody>
          <a:bodyPr wrap="square" rtlCol="0">
            <a:spAutoFit/>
          </a:bodyPr>
          <a:lstStyle/>
          <a:p>
            <a:r>
              <a:rPr lang="en-US" sz="3600" b="1" dirty="0">
                <a:solidFill>
                  <a:srgbClr val="FFFF00"/>
                </a:solidFill>
                <a:effectLst>
                  <a:outerShdw blurRad="38100" dist="38100" dir="2700000" algn="tl">
                    <a:srgbClr val="000000">
                      <a:alpha val="43137"/>
                    </a:srgbClr>
                  </a:outerShdw>
                </a:effectLst>
              </a:rPr>
              <a:t>Diseases that affect both heart and GIT</a:t>
            </a:r>
          </a:p>
          <a:p>
            <a:endParaRPr lang="en-US" dirty="0">
              <a:latin typeface="Arial" panose="020B0604020202020204" pitchFamily="34" charset="0"/>
              <a:cs typeface="Arial" panose="020B0604020202020204" pitchFamily="34" charset="0"/>
            </a:endParaRPr>
          </a:p>
          <a:p>
            <a:r>
              <a:rPr lang="en-US" sz="3200" dirty="0">
                <a:solidFill>
                  <a:schemeClr val="bg1"/>
                </a:solidFill>
                <a:latin typeface="Arial" panose="020B0604020202020204" pitchFamily="34" charset="0"/>
                <a:cs typeface="Arial" panose="020B0604020202020204" pitchFamily="34" charset="0"/>
              </a:rPr>
              <a:t>B) Parasitic diseases</a:t>
            </a:r>
          </a:p>
          <a:p>
            <a:endParaRPr lang="en-US" dirty="0">
              <a:solidFill>
                <a:schemeClr val="bg1"/>
              </a:solidFill>
              <a:latin typeface="Arial" panose="020B0604020202020204" pitchFamily="34" charset="0"/>
              <a:cs typeface="Arial" panose="020B0604020202020204" pitchFamily="34" charset="0"/>
            </a:endParaRPr>
          </a:p>
          <a:p>
            <a:r>
              <a:rPr lang="en-US" sz="3200"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8) Malaria</a:t>
            </a:r>
          </a:p>
          <a:p>
            <a:endParaRPr lang="en-US" dirty="0">
              <a:latin typeface="Arial" panose="020B0604020202020204" pitchFamily="34" charset="0"/>
              <a:cs typeface="Arial" panose="020B0604020202020204" pitchFamily="34" charset="0"/>
            </a:endParaRPr>
          </a:p>
          <a:p>
            <a:r>
              <a:rPr lang="en-US" sz="3200" b="1" dirty="0">
                <a:solidFill>
                  <a:srgbClr val="FFFF00"/>
                </a:solidFill>
                <a:effectLst>
                  <a:outerShdw blurRad="38100" dist="38100" dir="2700000" algn="tl">
                    <a:srgbClr val="000000">
                      <a:alpha val="43137"/>
                    </a:srgbClr>
                  </a:outerShdw>
                </a:effectLst>
              </a:rPr>
              <a:t>- Effect on heart:</a:t>
            </a:r>
          </a:p>
          <a:p>
            <a:endParaRPr lang="en-US" sz="1000" dirty="0">
              <a:solidFill>
                <a:srgbClr val="FFFF00"/>
              </a:solidFill>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 Early in the disease, chest pain, palpitation, rarely heart failure.</a:t>
            </a:r>
          </a:p>
          <a:p>
            <a:endParaRPr lang="en-US" dirty="0">
              <a:solidFill>
                <a:srgbClr val="FFFF00"/>
              </a:solidFill>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Microthrombosis</a:t>
            </a:r>
            <a:r>
              <a:rPr lang="en-US" sz="3200" dirty="0">
                <a:latin typeface="Arial" panose="020B0604020202020204" pitchFamily="34" charset="0"/>
                <a:cs typeface="Arial" panose="020B0604020202020204" pitchFamily="34" charset="0"/>
              </a:rPr>
              <a:t> of coronaries and occlusion by the parasite.</a:t>
            </a:r>
          </a:p>
          <a:p>
            <a:endParaRPr lang="en-US" dirty="0">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 Myocardial lesions may occur due to interstitial infiltrates and </a:t>
            </a:r>
            <a:r>
              <a:rPr lang="en-US" sz="3200" dirty="0" err="1">
                <a:latin typeface="Arial" panose="020B0604020202020204" pitchFamily="34" charset="0"/>
                <a:cs typeface="Arial" panose="020B0604020202020204" pitchFamily="34" charset="0"/>
              </a:rPr>
              <a:t>haemorrhages</a:t>
            </a:r>
            <a:r>
              <a:rPr lang="en-US" sz="3200"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43127821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95421" y="96268"/>
            <a:ext cx="11577711" cy="5016758"/>
          </a:xfrm>
          <a:prstGeom prst="rect">
            <a:avLst/>
          </a:prstGeom>
          <a:noFill/>
        </p:spPr>
        <p:txBody>
          <a:bodyPr wrap="square" rtlCol="0">
            <a:spAutoFit/>
          </a:bodyPr>
          <a:lstStyle/>
          <a:p>
            <a:r>
              <a:rPr lang="en-US" sz="3600" b="1" dirty="0">
                <a:solidFill>
                  <a:srgbClr val="FFFF00"/>
                </a:solidFill>
                <a:effectLst>
                  <a:outerShdw blurRad="38100" dist="38100" dir="2700000" algn="tl">
                    <a:srgbClr val="000000">
                      <a:alpha val="43137"/>
                    </a:srgbClr>
                  </a:outerShdw>
                </a:effectLst>
              </a:rPr>
              <a:t>Diseases that affect both heart and GIT</a:t>
            </a:r>
          </a:p>
          <a:p>
            <a:endParaRPr lang="en-US" dirty="0">
              <a:latin typeface="Arial" panose="020B0604020202020204" pitchFamily="34" charset="0"/>
              <a:cs typeface="Arial" panose="020B0604020202020204" pitchFamily="34" charset="0"/>
            </a:endParaRPr>
          </a:p>
          <a:p>
            <a:r>
              <a:rPr lang="en-US" sz="3200" dirty="0">
                <a:solidFill>
                  <a:schemeClr val="bg1"/>
                </a:solidFill>
                <a:latin typeface="Arial" panose="020B0604020202020204" pitchFamily="34" charset="0"/>
                <a:cs typeface="Arial" panose="020B0604020202020204" pitchFamily="34" charset="0"/>
              </a:rPr>
              <a:t>B) Parasitic diseases</a:t>
            </a:r>
          </a:p>
          <a:p>
            <a:endParaRPr lang="en-US" dirty="0">
              <a:solidFill>
                <a:schemeClr val="bg1"/>
              </a:solidFill>
              <a:latin typeface="Arial" panose="020B0604020202020204" pitchFamily="34" charset="0"/>
              <a:cs typeface="Arial" panose="020B0604020202020204" pitchFamily="34" charset="0"/>
            </a:endParaRPr>
          </a:p>
          <a:p>
            <a:r>
              <a:rPr lang="en-US" sz="3200"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9) Visceral </a:t>
            </a:r>
            <a:r>
              <a:rPr lang="en-US" sz="3200" dirty="0" err="1">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leishmaniasis</a:t>
            </a:r>
            <a:r>
              <a:rPr lang="en-US" sz="3200"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(Kala </a:t>
            </a:r>
            <a:r>
              <a:rPr lang="en-US" sz="3200" dirty="0" err="1">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azar</a:t>
            </a:r>
            <a:r>
              <a:rPr lang="en-US" sz="3200"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p>
          <a:p>
            <a:endParaRPr lang="en-US" dirty="0">
              <a:latin typeface="Arial" panose="020B0604020202020204" pitchFamily="34" charset="0"/>
              <a:cs typeface="Arial" panose="020B0604020202020204" pitchFamily="34" charset="0"/>
            </a:endParaRPr>
          </a:p>
          <a:p>
            <a:r>
              <a:rPr lang="en-US" sz="3200" b="1" dirty="0">
                <a:solidFill>
                  <a:srgbClr val="FFFF00"/>
                </a:solidFill>
                <a:effectLst>
                  <a:outerShdw blurRad="38100" dist="38100" dir="2700000" algn="tl">
                    <a:srgbClr val="000000">
                      <a:alpha val="43137"/>
                    </a:srgbClr>
                  </a:outerShdw>
                </a:effectLst>
              </a:rPr>
              <a:t>- Effect on GIT:</a:t>
            </a:r>
          </a:p>
          <a:p>
            <a:endParaRPr lang="en-US" sz="1000" dirty="0">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 Diarrhoea or dysentery due to intestinal ulcers.</a:t>
            </a:r>
          </a:p>
          <a:p>
            <a:endParaRPr lang="en-US" dirty="0">
              <a:latin typeface="Arial" panose="020B0604020202020204" pitchFamily="34" charset="0"/>
              <a:cs typeface="Arial" panose="020B0604020202020204" pitchFamily="34" charset="0"/>
            </a:endParaRPr>
          </a:p>
          <a:p>
            <a:r>
              <a:rPr lang="en-US" sz="3200" b="1" dirty="0">
                <a:solidFill>
                  <a:srgbClr val="FFFF00"/>
                </a:solidFill>
                <a:effectLst>
                  <a:outerShdw blurRad="38100" dist="38100" dir="2700000" algn="tl">
                    <a:srgbClr val="000000">
                      <a:alpha val="43137"/>
                    </a:srgbClr>
                  </a:outerShdw>
                </a:effectLst>
              </a:rPr>
              <a:t>- Effect on heart:</a:t>
            </a:r>
          </a:p>
          <a:p>
            <a:endParaRPr lang="en-US" sz="1000" dirty="0">
              <a:solidFill>
                <a:srgbClr val="FFFF00"/>
              </a:solidFill>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 Myocarditis and </a:t>
            </a:r>
            <a:r>
              <a:rPr lang="en-US" sz="3200" dirty="0" err="1">
                <a:latin typeface="Arial" panose="020B0604020202020204" pitchFamily="34" charset="0"/>
                <a:cs typeface="Arial" panose="020B0604020202020204" pitchFamily="34" charset="0"/>
              </a:rPr>
              <a:t>suppurative</a:t>
            </a:r>
            <a:r>
              <a:rPr lang="en-US" sz="3200" dirty="0">
                <a:latin typeface="Arial" panose="020B0604020202020204" pitchFamily="34" charset="0"/>
                <a:cs typeface="Arial" panose="020B0604020202020204" pitchFamily="34" charset="0"/>
              </a:rPr>
              <a:t> pericarditis.</a:t>
            </a:r>
            <a:endParaRPr lang="en-US" sz="3200" dirty="0">
              <a:solidFill>
                <a:srgbClr val="FFFF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2750324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95421" y="96268"/>
            <a:ext cx="11577711" cy="5016758"/>
          </a:xfrm>
          <a:prstGeom prst="rect">
            <a:avLst/>
          </a:prstGeom>
          <a:noFill/>
        </p:spPr>
        <p:txBody>
          <a:bodyPr wrap="square" rtlCol="0">
            <a:spAutoFit/>
          </a:bodyPr>
          <a:lstStyle/>
          <a:p>
            <a:r>
              <a:rPr lang="en-US" sz="3600" b="1" dirty="0">
                <a:solidFill>
                  <a:srgbClr val="FFFF00"/>
                </a:solidFill>
                <a:effectLst>
                  <a:outerShdw blurRad="38100" dist="38100" dir="2700000" algn="tl">
                    <a:srgbClr val="000000">
                      <a:alpha val="43137"/>
                    </a:srgbClr>
                  </a:outerShdw>
                </a:effectLst>
              </a:rPr>
              <a:t>Diseases that affect both heart and GIT</a:t>
            </a:r>
          </a:p>
          <a:p>
            <a:endParaRPr lang="en-US" dirty="0">
              <a:latin typeface="Arial" panose="020B0604020202020204" pitchFamily="34" charset="0"/>
              <a:cs typeface="Arial" panose="020B0604020202020204" pitchFamily="34" charset="0"/>
            </a:endParaRPr>
          </a:p>
          <a:p>
            <a:r>
              <a:rPr lang="en-US" sz="3200" dirty="0">
                <a:solidFill>
                  <a:schemeClr val="bg1"/>
                </a:solidFill>
                <a:latin typeface="Arial" panose="020B0604020202020204" pitchFamily="34" charset="0"/>
                <a:cs typeface="Arial" panose="020B0604020202020204" pitchFamily="34" charset="0"/>
              </a:rPr>
              <a:t>B) Parasitic diseases</a:t>
            </a:r>
          </a:p>
          <a:p>
            <a:endParaRPr lang="en-US" dirty="0">
              <a:solidFill>
                <a:schemeClr val="bg1"/>
              </a:solidFill>
              <a:latin typeface="Arial" panose="020B0604020202020204" pitchFamily="34" charset="0"/>
              <a:cs typeface="Arial" panose="020B0604020202020204" pitchFamily="34" charset="0"/>
            </a:endParaRPr>
          </a:p>
          <a:p>
            <a:r>
              <a:rPr lang="en-US" sz="3200"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10) </a:t>
            </a:r>
            <a:r>
              <a:rPr lang="en-US" sz="3200" i="1" dirty="0" err="1">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Balantidium</a:t>
            </a:r>
            <a:r>
              <a:rPr lang="en-US" sz="3200" i="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coli</a:t>
            </a:r>
          </a:p>
          <a:p>
            <a:endParaRPr lang="en-US" dirty="0">
              <a:latin typeface="Arial" panose="020B0604020202020204" pitchFamily="34" charset="0"/>
              <a:cs typeface="Arial" panose="020B0604020202020204" pitchFamily="34" charset="0"/>
            </a:endParaRPr>
          </a:p>
          <a:p>
            <a:r>
              <a:rPr lang="en-US" sz="3200" b="1" dirty="0">
                <a:solidFill>
                  <a:srgbClr val="FFFF00"/>
                </a:solidFill>
                <a:effectLst>
                  <a:outerShdw blurRad="38100" dist="38100" dir="2700000" algn="tl">
                    <a:srgbClr val="000000">
                      <a:alpha val="43137"/>
                    </a:srgbClr>
                  </a:outerShdw>
                </a:effectLst>
              </a:rPr>
              <a:t>- Effect on GIT:</a:t>
            </a:r>
          </a:p>
          <a:p>
            <a:endParaRPr lang="en-US" sz="1000" dirty="0">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 Chronic dysentery.</a:t>
            </a:r>
          </a:p>
          <a:p>
            <a:endParaRPr lang="en-US" dirty="0">
              <a:latin typeface="Arial" panose="020B0604020202020204" pitchFamily="34" charset="0"/>
              <a:cs typeface="Arial" panose="020B0604020202020204" pitchFamily="34" charset="0"/>
            </a:endParaRPr>
          </a:p>
          <a:p>
            <a:r>
              <a:rPr lang="en-US" sz="3200" b="1" dirty="0">
                <a:solidFill>
                  <a:srgbClr val="FFFF00"/>
                </a:solidFill>
                <a:effectLst>
                  <a:outerShdw blurRad="38100" dist="38100" dir="2700000" algn="tl">
                    <a:srgbClr val="000000">
                      <a:alpha val="43137"/>
                    </a:srgbClr>
                  </a:outerShdw>
                </a:effectLst>
              </a:rPr>
              <a:t>- Effect on heart:</a:t>
            </a:r>
          </a:p>
          <a:p>
            <a:endParaRPr lang="en-US" sz="1000" dirty="0">
              <a:solidFill>
                <a:srgbClr val="FFFF00"/>
              </a:solidFill>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 Myocarditis, cardiac dilatation and pericardial effusion.</a:t>
            </a:r>
          </a:p>
        </p:txBody>
      </p:sp>
    </p:spTree>
    <p:extLst>
      <p:ext uri="{BB962C8B-B14F-4D97-AF65-F5344CB8AC3E}">
        <p14:creationId xmlns:p14="http://schemas.microsoft.com/office/powerpoint/2010/main" val="64994225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95421" y="96268"/>
            <a:ext cx="11577711" cy="5509200"/>
          </a:xfrm>
          <a:prstGeom prst="rect">
            <a:avLst/>
          </a:prstGeom>
          <a:noFill/>
        </p:spPr>
        <p:txBody>
          <a:bodyPr wrap="square" rtlCol="0">
            <a:spAutoFit/>
          </a:bodyPr>
          <a:lstStyle/>
          <a:p>
            <a:r>
              <a:rPr lang="en-US" sz="3600" b="1" dirty="0">
                <a:solidFill>
                  <a:srgbClr val="FFFF00"/>
                </a:solidFill>
                <a:effectLst>
                  <a:outerShdw blurRad="38100" dist="38100" dir="2700000" algn="tl">
                    <a:srgbClr val="000000">
                      <a:alpha val="43137"/>
                    </a:srgbClr>
                  </a:outerShdw>
                </a:effectLst>
              </a:rPr>
              <a:t>Diseases that affect both heart and GIT</a:t>
            </a:r>
          </a:p>
          <a:p>
            <a:endParaRPr lang="en-US" dirty="0">
              <a:latin typeface="Arial" panose="020B0604020202020204" pitchFamily="34" charset="0"/>
              <a:cs typeface="Arial" panose="020B0604020202020204" pitchFamily="34" charset="0"/>
            </a:endParaRPr>
          </a:p>
          <a:p>
            <a:r>
              <a:rPr lang="en-US" sz="3200" dirty="0">
                <a:solidFill>
                  <a:schemeClr val="bg1"/>
                </a:solidFill>
                <a:latin typeface="Arial" panose="020B0604020202020204" pitchFamily="34" charset="0"/>
                <a:cs typeface="Arial" panose="020B0604020202020204" pitchFamily="34" charset="0"/>
              </a:rPr>
              <a:t>C) Bacterial diseases</a:t>
            </a:r>
          </a:p>
          <a:p>
            <a:endParaRPr lang="en-US" dirty="0">
              <a:solidFill>
                <a:schemeClr val="bg1"/>
              </a:solidFill>
              <a:latin typeface="Arial" panose="020B0604020202020204" pitchFamily="34" charset="0"/>
              <a:cs typeface="Arial" panose="020B0604020202020204" pitchFamily="34" charset="0"/>
            </a:endParaRPr>
          </a:p>
          <a:p>
            <a:r>
              <a:rPr lang="en-US" sz="3200"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1) Brucellosis</a:t>
            </a:r>
          </a:p>
          <a:p>
            <a:endParaRPr lang="en-US" dirty="0">
              <a:latin typeface="Arial" panose="020B0604020202020204" pitchFamily="34" charset="0"/>
              <a:cs typeface="Arial" panose="020B0604020202020204" pitchFamily="34" charset="0"/>
            </a:endParaRPr>
          </a:p>
          <a:p>
            <a:r>
              <a:rPr lang="en-US" sz="3200" b="1" dirty="0">
                <a:solidFill>
                  <a:srgbClr val="FFFF00"/>
                </a:solidFill>
                <a:effectLst>
                  <a:outerShdw blurRad="38100" dist="38100" dir="2700000" algn="tl">
                    <a:srgbClr val="000000">
                      <a:alpha val="43137"/>
                    </a:srgbClr>
                  </a:outerShdw>
                </a:effectLst>
              </a:rPr>
              <a:t>- Effect on GIT:</a:t>
            </a:r>
          </a:p>
          <a:p>
            <a:endParaRPr lang="en-US" sz="1000" dirty="0">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 During acute disease, there is may be abdominal pain, diarrhoea, constipation, vomiting.</a:t>
            </a:r>
          </a:p>
          <a:p>
            <a:endParaRPr lang="en-US" dirty="0">
              <a:latin typeface="Arial" panose="020B0604020202020204" pitchFamily="34" charset="0"/>
              <a:cs typeface="Arial" panose="020B0604020202020204" pitchFamily="34" charset="0"/>
            </a:endParaRPr>
          </a:p>
          <a:p>
            <a:r>
              <a:rPr lang="en-US" sz="3200" b="1" dirty="0">
                <a:solidFill>
                  <a:srgbClr val="FFFF00"/>
                </a:solidFill>
                <a:effectLst>
                  <a:outerShdw blurRad="38100" dist="38100" dir="2700000" algn="tl">
                    <a:srgbClr val="000000">
                      <a:alpha val="43137"/>
                    </a:srgbClr>
                  </a:outerShdw>
                </a:effectLst>
              </a:rPr>
              <a:t>- Effect on heart:</a:t>
            </a:r>
          </a:p>
          <a:p>
            <a:endParaRPr lang="en-US" sz="1000" dirty="0">
              <a:solidFill>
                <a:srgbClr val="FFFF00"/>
              </a:solidFill>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 Bacterial endocarditis affecting mainly aortic valve.</a:t>
            </a:r>
          </a:p>
        </p:txBody>
      </p:sp>
    </p:spTree>
    <p:extLst>
      <p:ext uri="{BB962C8B-B14F-4D97-AF65-F5344CB8AC3E}">
        <p14:creationId xmlns:p14="http://schemas.microsoft.com/office/powerpoint/2010/main" val="316688498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95421" y="96268"/>
            <a:ext cx="11577711" cy="5509200"/>
          </a:xfrm>
          <a:prstGeom prst="rect">
            <a:avLst/>
          </a:prstGeom>
          <a:noFill/>
        </p:spPr>
        <p:txBody>
          <a:bodyPr wrap="square" rtlCol="0">
            <a:spAutoFit/>
          </a:bodyPr>
          <a:lstStyle/>
          <a:p>
            <a:r>
              <a:rPr lang="en-US" sz="3600" b="1" dirty="0">
                <a:solidFill>
                  <a:srgbClr val="FFFF00"/>
                </a:solidFill>
                <a:effectLst>
                  <a:outerShdw blurRad="38100" dist="38100" dir="2700000" algn="tl">
                    <a:srgbClr val="000000">
                      <a:alpha val="43137"/>
                    </a:srgbClr>
                  </a:outerShdw>
                </a:effectLst>
              </a:rPr>
              <a:t>Diseases that affect both heart and GIT</a:t>
            </a:r>
          </a:p>
          <a:p>
            <a:endParaRPr lang="en-US" dirty="0">
              <a:latin typeface="Arial" panose="020B0604020202020204" pitchFamily="34" charset="0"/>
              <a:cs typeface="Arial" panose="020B0604020202020204" pitchFamily="34" charset="0"/>
            </a:endParaRPr>
          </a:p>
          <a:p>
            <a:r>
              <a:rPr lang="en-US" sz="3200" dirty="0">
                <a:solidFill>
                  <a:schemeClr val="bg1"/>
                </a:solidFill>
                <a:latin typeface="Arial" panose="020B0604020202020204" pitchFamily="34" charset="0"/>
                <a:cs typeface="Arial" panose="020B0604020202020204" pitchFamily="34" charset="0"/>
              </a:rPr>
              <a:t>C) Bacterial diseases</a:t>
            </a:r>
          </a:p>
          <a:p>
            <a:endParaRPr lang="en-US" dirty="0">
              <a:solidFill>
                <a:schemeClr val="bg1"/>
              </a:solidFill>
              <a:latin typeface="Arial" panose="020B0604020202020204" pitchFamily="34" charset="0"/>
              <a:cs typeface="Arial" panose="020B0604020202020204" pitchFamily="34" charset="0"/>
            </a:endParaRPr>
          </a:p>
          <a:p>
            <a:r>
              <a:rPr lang="en-US" sz="3200"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2) Abdominal TB</a:t>
            </a:r>
          </a:p>
          <a:p>
            <a:endParaRPr lang="en-US" dirty="0">
              <a:latin typeface="Arial" panose="020B0604020202020204" pitchFamily="34" charset="0"/>
              <a:cs typeface="Arial" panose="020B0604020202020204" pitchFamily="34" charset="0"/>
            </a:endParaRPr>
          </a:p>
          <a:p>
            <a:r>
              <a:rPr lang="en-US" sz="3200" b="1" dirty="0">
                <a:solidFill>
                  <a:srgbClr val="FFFF00"/>
                </a:solidFill>
                <a:effectLst>
                  <a:outerShdw blurRad="38100" dist="38100" dir="2700000" algn="tl">
                    <a:srgbClr val="000000">
                      <a:alpha val="43137"/>
                    </a:srgbClr>
                  </a:outerShdw>
                </a:effectLst>
              </a:rPr>
              <a:t>- Effect on GIT:</a:t>
            </a:r>
          </a:p>
          <a:p>
            <a:endParaRPr lang="en-US" sz="1000" dirty="0">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 Abdominal pain, episodes of diarrhoea and constipation, malabsorption, intestinal obstruction.</a:t>
            </a:r>
          </a:p>
          <a:p>
            <a:endParaRPr lang="en-US" dirty="0">
              <a:latin typeface="Arial" panose="020B0604020202020204" pitchFamily="34" charset="0"/>
              <a:cs typeface="Arial" panose="020B0604020202020204" pitchFamily="34" charset="0"/>
            </a:endParaRPr>
          </a:p>
          <a:p>
            <a:r>
              <a:rPr lang="en-US" sz="3200" b="1" dirty="0">
                <a:solidFill>
                  <a:srgbClr val="FFFF00"/>
                </a:solidFill>
                <a:effectLst>
                  <a:outerShdw blurRad="38100" dist="38100" dir="2700000" algn="tl">
                    <a:srgbClr val="000000">
                      <a:alpha val="43137"/>
                    </a:srgbClr>
                  </a:outerShdw>
                </a:effectLst>
              </a:rPr>
              <a:t>- Effect on heart:</a:t>
            </a:r>
          </a:p>
          <a:p>
            <a:endParaRPr lang="en-US" sz="1000" dirty="0">
              <a:solidFill>
                <a:srgbClr val="FFFF00"/>
              </a:solidFill>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 TB pericarditis.</a:t>
            </a:r>
          </a:p>
        </p:txBody>
      </p:sp>
    </p:spTree>
    <p:extLst>
      <p:ext uri="{BB962C8B-B14F-4D97-AF65-F5344CB8AC3E}">
        <p14:creationId xmlns:p14="http://schemas.microsoft.com/office/powerpoint/2010/main" val="63072035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95421" y="96268"/>
            <a:ext cx="11577711" cy="5509200"/>
          </a:xfrm>
          <a:prstGeom prst="rect">
            <a:avLst/>
          </a:prstGeom>
          <a:noFill/>
        </p:spPr>
        <p:txBody>
          <a:bodyPr wrap="square" rtlCol="0">
            <a:spAutoFit/>
          </a:bodyPr>
          <a:lstStyle/>
          <a:p>
            <a:r>
              <a:rPr lang="en-US" sz="3600" b="1" dirty="0">
                <a:solidFill>
                  <a:srgbClr val="FFFF00"/>
                </a:solidFill>
                <a:effectLst>
                  <a:outerShdw blurRad="38100" dist="38100" dir="2700000" algn="tl">
                    <a:srgbClr val="000000">
                      <a:alpha val="43137"/>
                    </a:srgbClr>
                  </a:outerShdw>
                </a:effectLst>
              </a:rPr>
              <a:t>Diseases that affect both heart and GIT</a:t>
            </a:r>
          </a:p>
          <a:p>
            <a:endParaRPr lang="en-US" dirty="0">
              <a:latin typeface="Arial" panose="020B0604020202020204" pitchFamily="34" charset="0"/>
              <a:cs typeface="Arial" panose="020B0604020202020204" pitchFamily="34" charset="0"/>
            </a:endParaRPr>
          </a:p>
          <a:p>
            <a:r>
              <a:rPr lang="en-US" sz="3200" dirty="0">
                <a:solidFill>
                  <a:schemeClr val="bg1"/>
                </a:solidFill>
                <a:latin typeface="Arial" panose="020B0604020202020204" pitchFamily="34" charset="0"/>
                <a:cs typeface="Arial" panose="020B0604020202020204" pitchFamily="34" charset="0"/>
              </a:rPr>
              <a:t>C) Bacterial diseases</a:t>
            </a:r>
          </a:p>
          <a:p>
            <a:endParaRPr lang="en-US" dirty="0">
              <a:solidFill>
                <a:schemeClr val="bg1"/>
              </a:solidFill>
              <a:latin typeface="Arial" panose="020B0604020202020204" pitchFamily="34" charset="0"/>
              <a:cs typeface="Arial" panose="020B0604020202020204" pitchFamily="34" charset="0"/>
            </a:endParaRPr>
          </a:p>
          <a:p>
            <a:r>
              <a:rPr lang="en-US" sz="3200"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3) Typhoid fever</a:t>
            </a:r>
          </a:p>
          <a:p>
            <a:endParaRPr lang="en-US" dirty="0">
              <a:latin typeface="Arial" panose="020B0604020202020204" pitchFamily="34" charset="0"/>
              <a:cs typeface="Arial" panose="020B0604020202020204" pitchFamily="34" charset="0"/>
            </a:endParaRPr>
          </a:p>
          <a:p>
            <a:r>
              <a:rPr lang="en-US" sz="3200" b="1" dirty="0">
                <a:solidFill>
                  <a:srgbClr val="FFFF00"/>
                </a:solidFill>
                <a:effectLst>
                  <a:outerShdw blurRad="38100" dist="38100" dir="2700000" algn="tl">
                    <a:srgbClr val="000000">
                      <a:alpha val="43137"/>
                    </a:srgbClr>
                  </a:outerShdw>
                </a:effectLst>
              </a:rPr>
              <a:t>- Effect on GIT:</a:t>
            </a:r>
          </a:p>
          <a:p>
            <a:endParaRPr lang="en-US" sz="1000" dirty="0">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 Abdominal pain, distension, diarrhoea, constipation, anorexia, nausea, vomiting, GIT bleeding, perforation.</a:t>
            </a:r>
          </a:p>
          <a:p>
            <a:endParaRPr lang="en-US" dirty="0">
              <a:latin typeface="Arial" panose="020B0604020202020204" pitchFamily="34" charset="0"/>
              <a:cs typeface="Arial" panose="020B0604020202020204" pitchFamily="34" charset="0"/>
            </a:endParaRPr>
          </a:p>
          <a:p>
            <a:r>
              <a:rPr lang="en-US" sz="3200" b="1" dirty="0">
                <a:solidFill>
                  <a:srgbClr val="FFFF00"/>
                </a:solidFill>
                <a:effectLst>
                  <a:outerShdw blurRad="38100" dist="38100" dir="2700000" algn="tl">
                    <a:srgbClr val="000000">
                      <a:alpha val="43137"/>
                    </a:srgbClr>
                  </a:outerShdw>
                </a:effectLst>
              </a:rPr>
              <a:t>- Effect on heart:</a:t>
            </a:r>
          </a:p>
          <a:p>
            <a:endParaRPr lang="en-US" sz="1000" dirty="0">
              <a:solidFill>
                <a:srgbClr val="FFFF00"/>
              </a:solidFill>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 Toxic myocarditis.</a:t>
            </a:r>
          </a:p>
        </p:txBody>
      </p:sp>
    </p:spTree>
    <p:extLst>
      <p:ext uri="{BB962C8B-B14F-4D97-AF65-F5344CB8AC3E}">
        <p14:creationId xmlns:p14="http://schemas.microsoft.com/office/powerpoint/2010/main" val="608174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95421" y="96268"/>
            <a:ext cx="11577711" cy="2800767"/>
          </a:xfrm>
          <a:prstGeom prst="rect">
            <a:avLst/>
          </a:prstGeom>
          <a:noFill/>
        </p:spPr>
        <p:txBody>
          <a:bodyPr wrap="square" rtlCol="0">
            <a:spAutoFit/>
          </a:bodyPr>
          <a:lstStyle/>
          <a:p>
            <a:r>
              <a:rPr lang="en-US" sz="3600" b="1" dirty="0">
                <a:solidFill>
                  <a:srgbClr val="FFFF00"/>
                </a:solidFill>
                <a:effectLst>
                  <a:outerShdw blurRad="38100" dist="38100" dir="2700000" algn="tl">
                    <a:srgbClr val="000000">
                      <a:alpha val="43137"/>
                    </a:srgbClr>
                  </a:outerShdw>
                </a:effectLst>
              </a:rPr>
              <a:t>Effect of Heart on GIT</a:t>
            </a:r>
          </a:p>
          <a:p>
            <a:endParaRPr lang="en-US" dirty="0">
              <a:latin typeface="Arial" panose="020B0604020202020204" pitchFamily="34" charset="0"/>
              <a:cs typeface="Arial" panose="020B0604020202020204" pitchFamily="34" charset="0"/>
            </a:endParaRPr>
          </a:p>
          <a:p>
            <a:pPr marL="457200" indent="-457200">
              <a:buFont typeface="Arial" panose="020B0604020202020204" pitchFamily="34" charset="0"/>
              <a:buChar char="•"/>
            </a:pPr>
            <a:r>
              <a:rPr lang="en-US" sz="2800" dirty="0">
                <a:latin typeface="Arial" panose="020B0604020202020204" pitchFamily="34" charset="0"/>
                <a:cs typeface="Arial" panose="020B0604020202020204" pitchFamily="34" charset="0"/>
              </a:rPr>
              <a:t>Right-upper quadrant discomfort (may mimic gallbladder disease or pancreatitis).</a:t>
            </a:r>
          </a:p>
          <a:p>
            <a:endParaRPr lang="en-US" sz="1000" dirty="0">
              <a:latin typeface="Arial" panose="020B0604020202020204" pitchFamily="34" charset="0"/>
              <a:cs typeface="Arial" panose="020B0604020202020204" pitchFamily="34" charset="0"/>
            </a:endParaRPr>
          </a:p>
          <a:p>
            <a:pPr marL="457200" indent="-457200">
              <a:buFont typeface="Arial" panose="020B0604020202020204" pitchFamily="34" charset="0"/>
              <a:buChar char="•"/>
            </a:pPr>
            <a:r>
              <a:rPr lang="en-US" sz="2800" dirty="0">
                <a:latin typeface="Arial" panose="020B0604020202020204" pitchFamily="34" charset="0"/>
                <a:cs typeface="Arial" panose="020B0604020202020204" pitchFamily="34" charset="0"/>
              </a:rPr>
              <a:t>Nausea and/or vomiting (often associated with increased vagal tone secondary to inferior myocardial ischemia or infarction).</a:t>
            </a:r>
          </a:p>
        </p:txBody>
      </p:sp>
    </p:spTree>
    <p:extLst>
      <p:ext uri="{BB962C8B-B14F-4D97-AF65-F5344CB8AC3E}">
        <p14:creationId xmlns:p14="http://schemas.microsoft.com/office/powerpoint/2010/main" val="129787836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95421" y="96268"/>
            <a:ext cx="11577711" cy="6001643"/>
          </a:xfrm>
          <a:prstGeom prst="rect">
            <a:avLst/>
          </a:prstGeom>
          <a:noFill/>
        </p:spPr>
        <p:txBody>
          <a:bodyPr wrap="square" rtlCol="0">
            <a:spAutoFit/>
          </a:bodyPr>
          <a:lstStyle/>
          <a:p>
            <a:r>
              <a:rPr lang="en-US" sz="3600" b="1" dirty="0">
                <a:solidFill>
                  <a:srgbClr val="FFFF00"/>
                </a:solidFill>
                <a:effectLst>
                  <a:outerShdw blurRad="38100" dist="38100" dir="2700000" algn="tl">
                    <a:srgbClr val="000000">
                      <a:alpha val="43137"/>
                    </a:srgbClr>
                  </a:outerShdw>
                </a:effectLst>
              </a:rPr>
              <a:t>Diseases that affect both heart and GIT</a:t>
            </a:r>
          </a:p>
          <a:p>
            <a:endParaRPr lang="en-US" dirty="0">
              <a:latin typeface="Arial" panose="020B0604020202020204" pitchFamily="34" charset="0"/>
              <a:cs typeface="Arial" panose="020B0604020202020204" pitchFamily="34" charset="0"/>
            </a:endParaRPr>
          </a:p>
          <a:p>
            <a:r>
              <a:rPr lang="en-US" sz="3200" dirty="0">
                <a:solidFill>
                  <a:schemeClr val="bg1"/>
                </a:solidFill>
                <a:latin typeface="Arial" panose="020B0604020202020204" pitchFamily="34" charset="0"/>
                <a:cs typeface="Arial" panose="020B0604020202020204" pitchFamily="34" charset="0"/>
              </a:rPr>
              <a:t>C) Bacterial diseases</a:t>
            </a:r>
          </a:p>
          <a:p>
            <a:endParaRPr lang="en-US" dirty="0">
              <a:solidFill>
                <a:schemeClr val="bg1"/>
              </a:solidFill>
              <a:latin typeface="Arial" panose="020B0604020202020204" pitchFamily="34" charset="0"/>
              <a:cs typeface="Arial" panose="020B0604020202020204" pitchFamily="34" charset="0"/>
            </a:endParaRPr>
          </a:p>
          <a:p>
            <a:r>
              <a:rPr lang="en-US" sz="3200"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4) Q fever</a:t>
            </a:r>
          </a:p>
          <a:p>
            <a:endParaRPr lang="en-US" dirty="0">
              <a:latin typeface="Arial" panose="020B0604020202020204" pitchFamily="34" charset="0"/>
              <a:cs typeface="Arial" panose="020B0604020202020204" pitchFamily="34" charset="0"/>
            </a:endParaRPr>
          </a:p>
          <a:p>
            <a:r>
              <a:rPr lang="en-US" sz="3200" b="1" dirty="0">
                <a:solidFill>
                  <a:srgbClr val="FFFF00"/>
                </a:solidFill>
                <a:effectLst>
                  <a:outerShdw blurRad="38100" dist="38100" dir="2700000" algn="tl">
                    <a:srgbClr val="000000">
                      <a:alpha val="43137"/>
                    </a:srgbClr>
                  </a:outerShdw>
                </a:effectLst>
              </a:rPr>
              <a:t>- Effect on GIT:</a:t>
            </a:r>
          </a:p>
          <a:p>
            <a:endParaRPr lang="en-US" sz="1000" dirty="0">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 Non specific symptoms; Abdominal pain, anorexia, nausea, vomiting.</a:t>
            </a:r>
          </a:p>
          <a:p>
            <a:endParaRPr lang="en-US" dirty="0">
              <a:latin typeface="Arial" panose="020B0604020202020204" pitchFamily="34" charset="0"/>
              <a:cs typeface="Arial" panose="020B0604020202020204" pitchFamily="34" charset="0"/>
            </a:endParaRPr>
          </a:p>
          <a:p>
            <a:r>
              <a:rPr lang="en-US" sz="3200" b="1" dirty="0">
                <a:solidFill>
                  <a:srgbClr val="FFFF00"/>
                </a:solidFill>
                <a:effectLst>
                  <a:outerShdw blurRad="38100" dist="38100" dir="2700000" algn="tl">
                    <a:srgbClr val="000000">
                      <a:alpha val="43137"/>
                    </a:srgbClr>
                  </a:outerShdw>
                </a:effectLst>
              </a:rPr>
              <a:t>- Effect on heart:</a:t>
            </a:r>
          </a:p>
          <a:p>
            <a:endParaRPr lang="en-US" sz="1000" dirty="0">
              <a:solidFill>
                <a:srgbClr val="FFFF00"/>
              </a:solidFill>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 During acute disease, there is may be myocarditis and pericarditis.</a:t>
            </a:r>
          </a:p>
        </p:txBody>
      </p:sp>
    </p:spTree>
    <p:extLst>
      <p:ext uri="{BB962C8B-B14F-4D97-AF65-F5344CB8AC3E}">
        <p14:creationId xmlns:p14="http://schemas.microsoft.com/office/powerpoint/2010/main" val="115538263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95421" y="96268"/>
            <a:ext cx="11577711" cy="5724644"/>
          </a:xfrm>
          <a:prstGeom prst="rect">
            <a:avLst/>
          </a:prstGeom>
          <a:noFill/>
        </p:spPr>
        <p:txBody>
          <a:bodyPr wrap="square" rtlCol="0">
            <a:spAutoFit/>
          </a:bodyPr>
          <a:lstStyle/>
          <a:p>
            <a:r>
              <a:rPr lang="en-US" sz="3600" b="1" dirty="0">
                <a:solidFill>
                  <a:srgbClr val="FFFF00"/>
                </a:solidFill>
                <a:effectLst>
                  <a:outerShdw blurRad="38100" dist="38100" dir="2700000" algn="tl">
                    <a:srgbClr val="000000">
                      <a:alpha val="43137"/>
                    </a:srgbClr>
                  </a:outerShdw>
                </a:effectLst>
              </a:rPr>
              <a:t>Diseases that affect both heart and GIT</a:t>
            </a:r>
          </a:p>
          <a:p>
            <a:endParaRPr lang="en-US" dirty="0">
              <a:latin typeface="Arial" panose="020B0604020202020204" pitchFamily="34" charset="0"/>
              <a:cs typeface="Arial" panose="020B0604020202020204" pitchFamily="34" charset="0"/>
            </a:endParaRPr>
          </a:p>
          <a:p>
            <a:r>
              <a:rPr lang="en-US" sz="3200" dirty="0">
                <a:solidFill>
                  <a:schemeClr val="bg1"/>
                </a:solidFill>
                <a:latin typeface="Arial" panose="020B0604020202020204" pitchFamily="34" charset="0"/>
                <a:cs typeface="Arial" panose="020B0604020202020204" pitchFamily="34" charset="0"/>
              </a:rPr>
              <a:t>C) Bacterial diseases</a:t>
            </a:r>
          </a:p>
          <a:p>
            <a:endParaRPr lang="en-US" dirty="0">
              <a:solidFill>
                <a:schemeClr val="bg1"/>
              </a:solidFill>
              <a:latin typeface="Arial" panose="020B0604020202020204" pitchFamily="34" charset="0"/>
              <a:cs typeface="Arial" panose="020B0604020202020204" pitchFamily="34" charset="0"/>
            </a:endParaRPr>
          </a:p>
          <a:p>
            <a:r>
              <a:rPr lang="en-US" sz="3200"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4) Q fever</a:t>
            </a:r>
          </a:p>
          <a:p>
            <a:endParaRPr lang="en-US" dirty="0">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 In chronic disease, there is may be:</a:t>
            </a:r>
          </a:p>
          <a:p>
            <a:endParaRPr lang="en-US" dirty="0">
              <a:latin typeface="Arial" panose="020B0604020202020204" pitchFamily="34" charset="0"/>
              <a:cs typeface="Arial" panose="020B0604020202020204" pitchFamily="34" charset="0"/>
            </a:endParaRPr>
          </a:p>
          <a:p>
            <a:pPr marL="357188" indent="-271463">
              <a:buFont typeface="Arial" panose="020B0604020202020204" pitchFamily="34" charset="0"/>
              <a:buChar char="•"/>
            </a:pPr>
            <a:r>
              <a:rPr lang="en-US" sz="2800" dirty="0">
                <a:latin typeface="Arial" panose="020B0604020202020204" pitchFamily="34" charset="0"/>
                <a:cs typeface="Arial" panose="020B0604020202020204" pitchFamily="34" charset="0"/>
              </a:rPr>
              <a:t>Q fever endocarditis with progressive degradation of valve function and progressive heart failure.</a:t>
            </a:r>
          </a:p>
          <a:p>
            <a:pPr marL="85725"/>
            <a:endParaRPr lang="en-US" dirty="0">
              <a:latin typeface="Arial" panose="020B0604020202020204" pitchFamily="34" charset="0"/>
              <a:cs typeface="Arial" panose="020B0604020202020204" pitchFamily="34" charset="0"/>
            </a:endParaRPr>
          </a:p>
          <a:p>
            <a:pPr marL="357188" indent="-271463">
              <a:buFont typeface="Arial" panose="020B0604020202020204" pitchFamily="34" charset="0"/>
              <a:buChar char="•"/>
            </a:pPr>
            <a:r>
              <a:rPr lang="en-US" sz="2800" dirty="0">
                <a:latin typeface="Arial" panose="020B0604020202020204" pitchFamily="34" charset="0"/>
                <a:cs typeface="Arial" panose="020B0604020202020204" pitchFamily="34" charset="0"/>
              </a:rPr>
              <a:t>Vascular aneurysms.</a:t>
            </a:r>
          </a:p>
          <a:p>
            <a:pPr marL="85725"/>
            <a:endParaRPr lang="en-US" dirty="0">
              <a:latin typeface="Arial" panose="020B0604020202020204" pitchFamily="34" charset="0"/>
              <a:cs typeface="Arial" panose="020B0604020202020204" pitchFamily="34" charset="0"/>
            </a:endParaRPr>
          </a:p>
          <a:p>
            <a:pPr marL="357188" indent="-271463">
              <a:buFont typeface="Arial" panose="020B0604020202020204" pitchFamily="34" charset="0"/>
              <a:buChar char="•"/>
            </a:pPr>
            <a:r>
              <a:rPr lang="en-US" sz="2800" dirty="0">
                <a:latin typeface="Arial" panose="020B0604020202020204" pitchFamily="34" charset="0"/>
                <a:cs typeface="Arial" panose="020B0604020202020204" pitchFamily="34" charset="0"/>
              </a:rPr>
              <a:t>Chronic pericarditis</a:t>
            </a:r>
          </a:p>
        </p:txBody>
      </p:sp>
    </p:spTree>
    <p:extLst>
      <p:ext uri="{BB962C8B-B14F-4D97-AF65-F5344CB8AC3E}">
        <p14:creationId xmlns:p14="http://schemas.microsoft.com/office/powerpoint/2010/main" val="36664915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95421" y="96268"/>
            <a:ext cx="11577711" cy="6001643"/>
          </a:xfrm>
          <a:prstGeom prst="rect">
            <a:avLst/>
          </a:prstGeom>
          <a:noFill/>
        </p:spPr>
        <p:txBody>
          <a:bodyPr wrap="square" rtlCol="0">
            <a:spAutoFit/>
          </a:bodyPr>
          <a:lstStyle/>
          <a:p>
            <a:r>
              <a:rPr lang="en-US" sz="3600" b="1" dirty="0">
                <a:solidFill>
                  <a:srgbClr val="FFFF00"/>
                </a:solidFill>
                <a:effectLst>
                  <a:outerShdw blurRad="38100" dist="38100" dir="2700000" algn="tl">
                    <a:srgbClr val="000000">
                      <a:alpha val="43137"/>
                    </a:srgbClr>
                  </a:outerShdw>
                </a:effectLst>
              </a:rPr>
              <a:t>Diseases that affect both heart and GIT</a:t>
            </a:r>
          </a:p>
          <a:p>
            <a:endParaRPr lang="en-US" dirty="0">
              <a:latin typeface="Arial" panose="020B0604020202020204" pitchFamily="34" charset="0"/>
              <a:cs typeface="Arial" panose="020B0604020202020204" pitchFamily="34" charset="0"/>
            </a:endParaRPr>
          </a:p>
          <a:p>
            <a:r>
              <a:rPr lang="en-US" sz="3200" dirty="0">
                <a:solidFill>
                  <a:schemeClr val="bg1"/>
                </a:solidFill>
                <a:latin typeface="Arial" panose="020B0604020202020204" pitchFamily="34" charset="0"/>
                <a:cs typeface="Arial" panose="020B0604020202020204" pitchFamily="34" charset="0"/>
              </a:rPr>
              <a:t>C) Bacterial diseases</a:t>
            </a:r>
          </a:p>
          <a:p>
            <a:endParaRPr lang="en-US" dirty="0">
              <a:solidFill>
                <a:schemeClr val="bg1"/>
              </a:solidFill>
              <a:latin typeface="Arial" panose="020B0604020202020204" pitchFamily="34" charset="0"/>
              <a:cs typeface="Arial" panose="020B0604020202020204" pitchFamily="34" charset="0"/>
            </a:endParaRPr>
          </a:p>
          <a:p>
            <a:r>
              <a:rPr lang="en-US" sz="3200"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5) Whipple Disease</a:t>
            </a:r>
          </a:p>
          <a:p>
            <a:endParaRPr lang="en-US" dirty="0">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 The disease is caused by </a:t>
            </a:r>
            <a:r>
              <a:rPr lang="en-US" sz="3200" dirty="0" err="1">
                <a:latin typeface="Arial" panose="020B0604020202020204" pitchFamily="34" charset="0"/>
                <a:cs typeface="Arial" panose="020B0604020202020204" pitchFamily="34" charset="0"/>
              </a:rPr>
              <a:t>actinobacter</a:t>
            </a:r>
            <a:r>
              <a:rPr lang="en-US" sz="3200" dirty="0">
                <a:latin typeface="Arial" panose="020B0604020202020204" pitchFamily="34" charset="0"/>
                <a:cs typeface="Arial" panose="020B0604020202020204" pitchFamily="34" charset="0"/>
              </a:rPr>
              <a:t> </a:t>
            </a:r>
            <a:r>
              <a:rPr lang="en-US" sz="3200" i="1" dirty="0" err="1">
                <a:latin typeface="Arial" panose="020B0604020202020204" pitchFamily="34" charset="0"/>
                <a:cs typeface="Arial" panose="020B0604020202020204" pitchFamily="34" charset="0"/>
              </a:rPr>
              <a:t>Tropheryma</a:t>
            </a:r>
            <a:r>
              <a:rPr lang="en-US" sz="3200" i="1" dirty="0">
                <a:latin typeface="Arial" panose="020B0604020202020204" pitchFamily="34" charset="0"/>
                <a:cs typeface="Arial" panose="020B0604020202020204" pitchFamily="34" charset="0"/>
              </a:rPr>
              <a:t> </a:t>
            </a:r>
            <a:r>
              <a:rPr lang="en-US" sz="3200" i="1" dirty="0" err="1">
                <a:latin typeface="Arial" panose="020B0604020202020204" pitchFamily="34" charset="0"/>
                <a:cs typeface="Arial" panose="020B0604020202020204" pitchFamily="34" charset="0"/>
              </a:rPr>
              <a:t>whipplei</a:t>
            </a:r>
            <a:r>
              <a:rPr lang="en-US" sz="3200" i="1" dirty="0">
                <a:latin typeface="Arial" panose="020B0604020202020204" pitchFamily="34" charset="0"/>
                <a:cs typeface="Arial" panose="020B0604020202020204" pitchFamily="34" charset="0"/>
              </a:rPr>
              <a:t>.</a:t>
            </a:r>
          </a:p>
          <a:p>
            <a:endParaRPr lang="en-US" dirty="0">
              <a:latin typeface="Arial" panose="020B0604020202020204" pitchFamily="34" charset="0"/>
              <a:cs typeface="Arial" panose="020B0604020202020204" pitchFamily="34" charset="0"/>
            </a:endParaRPr>
          </a:p>
          <a:p>
            <a:r>
              <a:rPr lang="en-US" sz="3200" b="1" dirty="0">
                <a:solidFill>
                  <a:srgbClr val="FFFF00"/>
                </a:solidFill>
                <a:effectLst>
                  <a:outerShdw blurRad="38100" dist="38100" dir="2700000" algn="tl">
                    <a:srgbClr val="000000">
                      <a:alpha val="43137"/>
                    </a:srgbClr>
                  </a:outerShdw>
                </a:effectLst>
              </a:rPr>
              <a:t>- Effect on GIT:</a:t>
            </a:r>
          </a:p>
          <a:p>
            <a:endParaRPr lang="en-US" sz="1000" dirty="0">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 Intestinal malabsorption.</a:t>
            </a:r>
          </a:p>
          <a:p>
            <a:endParaRPr lang="en-US" dirty="0">
              <a:latin typeface="Arial" panose="020B0604020202020204" pitchFamily="34" charset="0"/>
              <a:cs typeface="Arial" panose="020B0604020202020204" pitchFamily="34" charset="0"/>
            </a:endParaRPr>
          </a:p>
          <a:p>
            <a:r>
              <a:rPr lang="en-US" sz="3200" b="1" dirty="0">
                <a:solidFill>
                  <a:srgbClr val="FFFF00"/>
                </a:solidFill>
                <a:effectLst>
                  <a:outerShdw blurRad="38100" dist="38100" dir="2700000" algn="tl">
                    <a:srgbClr val="000000">
                      <a:alpha val="43137"/>
                    </a:srgbClr>
                  </a:outerShdw>
                </a:effectLst>
              </a:rPr>
              <a:t>- Effect on heart:</a:t>
            </a:r>
          </a:p>
          <a:p>
            <a:endParaRPr lang="en-US" sz="1000" dirty="0">
              <a:solidFill>
                <a:srgbClr val="FFFF00"/>
              </a:solidFill>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 Endocarditis, pericarditis.</a:t>
            </a:r>
          </a:p>
        </p:txBody>
      </p:sp>
    </p:spTree>
    <p:extLst>
      <p:ext uri="{BB962C8B-B14F-4D97-AF65-F5344CB8AC3E}">
        <p14:creationId xmlns:p14="http://schemas.microsoft.com/office/powerpoint/2010/main" val="59587685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95421" y="96268"/>
            <a:ext cx="11577711" cy="5016758"/>
          </a:xfrm>
          <a:prstGeom prst="rect">
            <a:avLst/>
          </a:prstGeom>
          <a:noFill/>
        </p:spPr>
        <p:txBody>
          <a:bodyPr wrap="square" rtlCol="0">
            <a:spAutoFit/>
          </a:bodyPr>
          <a:lstStyle/>
          <a:p>
            <a:r>
              <a:rPr lang="en-US" sz="3600" b="1" dirty="0">
                <a:solidFill>
                  <a:srgbClr val="FFFF00"/>
                </a:solidFill>
                <a:effectLst>
                  <a:outerShdw blurRad="38100" dist="38100" dir="2700000" algn="tl">
                    <a:srgbClr val="000000">
                      <a:alpha val="43137"/>
                    </a:srgbClr>
                  </a:outerShdw>
                </a:effectLst>
              </a:rPr>
              <a:t>Diseases that affect both heart and GIT</a:t>
            </a:r>
          </a:p>
          <a:p>
            <a:endParaRPr lang="en-US" dirty="0">
              <a:latin typeface="Arial" panose="020B0604020202020204" pitchFamily="34" charset="0"/>
              <a:cs typeface="Arial" panose="020B0604020202020204" pitchFamily="34" charset="0"/>
            </a:endParaRPr>
          </a:p>
          <a:p>
            <a:r>
              <a:rPr lang="en-US" sz="3200" dirty="0">
                <a:solidFill>
                  <a:schemeClr val="bg1"/>
                </a:solidFill>
                <a:latin typeface="Arial" panose="020B0604020202020204" pitchFamily="34" charset="0"/>
                <a:cs typeface="Arial" panose="020B0604020202020204" pitchFamily="34" charset="0"/>
              </a:rPr>
              <a:t>C) Bacterial diseases</a:t>
            </a:r>
          </a:p>
          <a:p>
            <a:endParaRPr lang="en-US" dirty="0">
              <a:solidFill>
                <a:schemeClr val="bg1"/>
              </a:solidFill>
              <a:latin typeface="Arial" panose="020B0604020202020204" pitchFamily="34" charset="0"/>
              <a:cs typeface="Arial" panose="020B0604020202020204" pitchFamily="34" charset="0"/>
            </a:endParaRPr>
          </a:p>
          <a:p>
            <a:r>
              <a:rPr lang="en-US" sz="3200"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6) </a:t>
            </a:r>
            <a:r>
              <a:rPr lang="en-US" sz="3200" dirty="0" err="1">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Listeriosis</a:t>
            </a:r>
            <a:endParaRPr lang="en-US" sz="3200"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p>
            <a:r>
              <a:rPr lang="en-US" sz="3200" b="1" dirty="0">
                <a:solidFill>
                  <a:srgbClr val="FFFF00"/>
                </a:solidFill>
                <a:effectLst>
                  <a:outerShdw blurRad="38100" dist="38100" dir="2700000" algn="tl">
                    <a:srgbClr val="000000">
                      <a:alpha val="43137"/>
                    </a:srgbClr>
                  </a:outerShdw>
                </a:effectLst>
              </a:rPr>
              <a:t>- Effect on GIT:</a:t>
            </a:r>
          </a:p>
          <a:p>
            <a:endParaRPr lang="en-US" sz="1000" dirty="0">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 Self limited febrile gastroenteritis in healthy persons.</a:t>
            </a:r>
          </a:p>
          <a:p>
            <a:endParaRPr lang="en-US" dirty="0">
              <a:latin typeface="Arial" panose="020B0604020202020204" pitchFamily="34" charset="0"/>
              <a:cs typeface="Arial" panose="020B0604020202020204" pitchFamily="34" charset="0"/>
            </a:endParaRPr>
          </a:p>
          <a:p>
            <a:r>
              <a:rPr lang="en-US" sz="3200" b="1" dirty="0">
                <a:solidFill>
                  <a:srgbClr val="FFFF00"/>
                </a:solidFill>
                <a:effectLst>
                  <a:outerShdw blurRad="38100" dist="38100" dir="2700000" algn="tl">
                    <a:srgbClr val="000000">
                      <a:alpha val="43137"/>
                    </a:srgbClr>
                  </a:outerShdw>
                </a:effectLst>
              </a:rPr>
              <a:t>- Effect on heart:</a:t>
            </a:r>
          </a:p>
          <a:p>
            <a:endParaRPr lang="en-US" sz="1000" dirty="0">
              <a:solidFill>
                <a:srgbClr val="FFFF00"/>
              </a:solidFill>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 Endocarditis in immunosuppressed.</a:t>
            </a:r>
          </a:p>
        </p:txBody>
      </p:sp>
    </p:spTree>
    <p:extLst>
      <p:ext uri="{BB962C8B-B14F-4D97-AF65-F5344CB8AC3E}">
        <p14:creationId xmlns:p14="http://schemas.microsoft.com/office/powerpoint/2010/main" val="365609950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95421" y="96268"/>
            <a:ext cx="11577711" cy="6278642"/>
          </a:xfrm>
          <a:prstGeom prst="rect">
            <a:avLst/>
          </a:prstGeom>
          <a:noFill/>
        </p:spPr>
        <p:txBody>
          <a:bodyPr wrap="square" rtlCol="0">
            <a:spAutoFit/>
          </a:bodyPr>
          <a:lstStyle/>
          <a:p>
            <a:r>
              <a:rPr lang="en-US" sz="3600" b="1" dirty="0">
                <a:solidFill>
                  <a:srgbClr val="FFFF00"/>
                </a:solidFill>
                <a:effectLst>
                  <a:outerShdw blurRad="38100" dist="38100" dir="2700000" algn="tl">
                    <a:srgbClr val="000000">
                      <a:alpha val="43137"/>
                    </a:srgbClr>
                  </a:outerShdw>
                </a:effectLst>
              </a:rPr>
              <a:t>Diseases that affect both heart and GIT</a:t>
            </a:r>
          </a:p>
          <a:p>
            <a:endParaRPr lang="en-US" dirty="0">
              <a:latin typeface="Arial" panose="020B0604020202020204" pitchFamily="34" charset="0"/>
              <a:cs typeface="Arial" panose="020B0604020202020204" pitchFamily="34" charset="0"/>
            </a:endParaRPr>
          </a:p>
          <a:p>
            <a:r>
              <a:rPr lang="en-US" sz="3200" dirty="0">
                <a:solidFill>
                  <a:schemeClr val="bg1"/>
                </a:solidFill>
                <a:latin typeface="Arial" panose="020B0604020202020204" pitchFamily="34" charset="0"/>
                <a:cs typeface="Arial" panose="020B0604020202020204" pitchFamily="34" charset="0"/>
              </a:rPr>
              <a:t>C) Bacterial diseases</a:t>
            </a:r>
          </a:p>
          <a:p>
            <a:endParaRPr lang="en-US" dirty="0">
              <a:solidFill>
                <a:schemeClr val="bg1"/>
              </a:solidFill>
              <a:latin typeface="Arial" panose="020B0604020202020204" pitchFamily="34" charset="0"/>
              <a:cs typeface="Arial" panose="020B0604020202020204" pitchFamily="34" charset="0"/>
            </a:endParaRPr>
          </a:p>
          <a:p>
            <a:r>
              <a:rPr lang="en-US" sz="3200"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7) </a:t>
            </a:r>
            <a:r>
              <a:rPr lang="en-US" sz="3200" i="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Helicobacter pylori</a:t>
            </a:r>
          </a:p>
          <a:p>
            <a:endParaRPr lang="en-US" dirty="0">
              <a:latin typeface="Arial" panose="020B0604020202020204" pitchFamily="34" charset="0"/>
              <a:cs typeface="Arial" panose="020B0604020202020204" pitchFamily="34" charset="0"/>
            </a:endParaRPr>
          </a:p>
          <a:p>
            <a:r>
              <a:rPr lang="en-US" sz="3200" b="1" dirty="0">
                <a:solidFill>
                  <a:srgbClr val="FFFF00"/>
                </a:solidFill>
                <a:effectLst>
                  <a:outerShdw blurRad="38100" dist="38100" dir="2700000" algn="tl">
                    <a:srgbClr val="000000">
                      <a:alpha val="43137"/>
                    </a:srgbClr>
                  </a:outerShdw>
                </a:effectLst>
              </a:rPr>
              <a:t>- Effect on GIT:</a:t>
            </a:r>
          </a:p>
          <a:p>
            <a:endParaRPr lang="en-US" sz="1000" dirty="0">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 Peptic ulcer disease.</a:t>
            </a:r>
          </a:p>
          <a:p>
            <a:endParaRPr lang="en-US" dirty="0">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 Adenocarcinoma and MALT lymphoma.</a:t>
            </a:r>
          </a:p>
          <a:p>
            <a:endParaRPr lang="en-US" dirty="0">
              <a:latin typeface="Arial" panose="020B0604020202020204" pitchFamily="34" charset="0"/>
              <a:cs typeface="Arial" panose="020B0604020202020204" pitchFamily="34" charset="0"/>
            </a:endParaRPr>
          </a:p>
          <a:p>
            <a:r>
              <a:rPr lang="en-US" sz="3200" b="1" dirty="0">
                <a:solidFill>
                  <a:srgbClr val="FFFF00"/>
                </a:solidFill>
                <a:effectLst>
                  <a:outerShdw blurRad="38100" dist="38100" dir="2700000" algn="tl">
                    <a:srgbClr val="000000">
                      <a:alpha val="43137"/>
                    </a:srgbClr>
                  </a:outerShdw>
                </a:effectLst>
              </a:rPr>
              <a:t>- Effect on heart:</a:t>
            </a:r>
          </a:p>
          <a:p>
            <a:endParaRPr lang="en-US" sz="1000" dirty="0">
              <a:solidFill>
                <a:srgbClr val="FFFF00"/>
              </a:solidFill>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 There is an association between </a:t>
            </a:r>
            <a:r>
              <a:rPr lang="en-US" sz="3200" i="1" dirty="0">
                <a:latin typeface="Arial" panose="020B0604020202020204" pitchFamily="34" charset="0"/>
                <a:cs typeface="Arial" panose="020B0604020202020204" pitchFamily="34" charset="0"/>
              </a:rPr>
              <a:t>H. pylori</a:t>
            </a:r>
            <a:r>
              <a:rPr lang="en-US" sz="3200" dirty="0">
                <a:latin typeface="Arial" panose="020B0604020202020204" pitchFamily="34" charset="0"/>
                <a:cs typeface="Arial" panose="020B0604020202020204" pitchFamily="34" charset="0"/>
              </a:rPr>
              <a:t> infection and coronary artery disease.</a:t>
            </a:r>
          </a:p>
        </p:txBody>
      </p:sp>
    </p:spTree>
    <p:extLst>
      <p:ext uri="{BB962C8B-B14F-4D97-AF65-F5344CB8AC3E}">
        <p14:creationId xmlns:p14="http://schemas.microsoft.com/office/powerpoint/2010/main" val="340723564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95421" y="96268"/>
            <a:ext cx="11577711" cy="3447098"/>
          </a:xfrm>
          <a:prstGeom prst="rect">
            <a:avLst/>
          </a:prstGeom>
          <a:noFill/>
        </p:spPr>
        <p:txBody>
          <a:bodyPr wrap="square" rtlCol="0">
            <a:spAutoFit/>
          </a:bodyPr>
          <a:lstStyle/>
          <a:p>
            <a:r>
              <a:rPr lang="en-US" sz="3600" b="1" dirty="0">
                <a:solidFill>
                  <a:srgbClr val="FFFF00"/>
                </a:solidFill>
                <a:effectLst>
                  <a:outerShdw blurRad="38100" dist="38100" dir="2700000" algn="tl">
                    <a:srgbClr val="000000">
                      <a:alpha val="43137"/>
                    </a:srgbClr>
                  </a:outerShdw>
                </a:effectLst>
              </a:rPr>
              <a:t>Diseases that affect both heart and GIT</a:t>
            </a:r>
          </a:p>
          <a:p>
            <a:endParaRPr lang="en-US" dirty="0">
              <a:latin typeface="Arial" panose="020B0604020202020204" pitchFamily="34" charset="0"/>
              <a:cs typeface="Arial" panose="020B0604020202020204" pitchFamily="34" charset="0"/>
            </a:endParaRPr>
          </a:p>
          <a:p>
            <a:r>
              <a:rPr lang="en-US" sz="3200" dirty="0">
                <a:solidFill>
                  <a:schemeClr val="bg1"/>
                </a:solidFill>
                <a:latin typeface="Arial" panose="020B0604020202020204" pitchFamily="34" charset="0"/>
                <a:cs typeface="Arial" panose="020B0604020202020204" pitchFamily="34" charset="0"/>
              </a:rPr>
              <a:t>C) Bacterial diseases</a:t>
            </a:r>
          </a:p>
          <a:p>
            <a:endParaRPr lang="en-US" dirty="0">
              <a:solidFill>
                <a:schemeClr val="bg1"/>
              </a:solidFill>
              <a:latin typeface="Arial" panose="020B0604020202020204" pitchFamily="34" charset="0"/>
              <a:cs typeface="Arial" panose="020B0604020202020204" pitchFamily="34" charset="0"/>
            </a:endParaRPr>
          </a:p>
          <a:p>
            <a:r>
              <a:rPr lang="en-US" sz="3200"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7) </a:t>
            </a:r>
            <a:r>
              <a:rPr lang="en-US" sz="3200" i="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Helicobacter pylori</a:t>
            </a:r>
          </a:p>
          <a:p>
            <a:endParaRPr lang="en-US" dirty="0">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 The possible mechanisms include persistent local or systemic inflammation and initiating autoimmune responses (vasculitis).</a:t>
            </a:r>
          </a:p>
        </p:txBody>
      </p:sp>
    </p:spTree>
    <p:extLst>
      <p:ext uri="{BB962C8B-B14F-4D97-AF65-F5344CB8AC3E}">
        <p14:creationId xmlns:p14="http://schemas.microsoft.com/office/powerpoint/2010/main" val="175604551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95421" y="96268"/>
            <a:ext cx="11577711" cy="5016758"/>
          </a:xfrm>
          <a:prstGeom prst="rect">
            <a:avLst/>
          </a:prstGeom>
          <a:noFill/>
        </p:spPr>
        <p:txBody>
          <a:bodyPr wrap="square" rtlCol="0">
            <a:spAutoFit/>
          </a:bodyPr>
          <a:lstStyle/>
          <a:p>
            <a:r>
              <a:rPr lang="en-US" sz="3600" b="1" dirty="0">
                <a:solidFill>
                  <a:srgbClr val="FFFF00"/>
                </a:solidFill>
                <a:effectLst>
                  <a:outerShdw blurRad="38100" dist="38100" dir="2700000" algn="tl">
                    <a:srgbClr val="000000">
                      <a:alpha val="43137"/>
                    </a:srgbClr>
                  </a:outerShdw>
                </a:effectLst>
              </a:rPr>
              <a:t>Diseases that affect both heart and GIT</a:t>
            </a:r>
          </a:p>
          <a:p>
            <a:endParaRPr lang="en-US" dirty="0">
              <a:latin typeface="Arial" panose="020B0604020202020204" pitchFamily="34" charset="0"/>
              <a:cs typeface="Arial" panose="020B0604020202020204" pitchFamily="34" charset="0"/>
            </a:endParaRPr>
          </a:p>
          <a:p>
            <a:r>
              <a:rPr lang="en-US" sz="3200" dirty="0">
                <a:solidFill>
                  <a:schemeClr val="bg1"/>
                </a:solidFill>
                <a:latin typeface="Arial" panose="020B0604020202020204" pitchFamily="34" charset="0"/>
                <a:cs typeface="Arial" panose="020B0604020202020204" pitchFamily="34" charset="0"/>
              </a:rPr>
              <a:t>C) Bacterial diseases</a:t>
            </a:r>
          </a:p>
          <a:p>
            <a:endParaRPr lang="en-US" dirty="0">
              <a:solidFill>
                <a:schemeClr val="bg1"/>
              </a:solidFill>
              <a:latin typeface="Arial" panose="020B0604020202020204" pitchFamily="34" charset="0"/>
              <a:cs typeface="Arial" panose="020B0604020202020204" pitchFamily="34" charset="0"/>
            </a:endParaRPr>
          </a:p>
          <a:p>
            <a:r>
              <a:rPr lang="en-US" sz="3200"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8) </a:t>
            </a:r>
            <a:r>
              <a:rPr lang="en-US" sz="3200" i="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Campylobacter </a:t>
            </a:r>
            <a:r>
              <a:rPr lang="en-US" sz="3200" i="1" dirty="0" err="1">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jejuni</a:t>
            </a:r>
            <a:endParaRPr lang="en-US" sz="3200" i="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p>
            <a:r>
              <a:rPr lang="en-US" sz="3200" b="1" dirty="0">
                <a:solidFill>
                  <a:srgbClr val="FFFF00"/>
                </a:solidFill>
                <a:effectLst>
                  <a:outerShdw blurRad="38100" dist="38100" dir="2700000" algn="tl">
                    <a:srgbClr val="000000">
                      <a:alpha val="43137"/>
                    </a:srgbClr>
                  </a:outerShdw>
                </a:effectLst>
              </a:rPr>
              <a:t>- Effect on GIT:</a:t>
            </a:r>
          </a:p>
          <a:p>
            <a:endParaRPr lang="en-US" sz="1000" dirty="0">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 Abdominal pain, watery or bloody diarrhoea, vomiting.</a:t>
            </a:r>
          </a:p>
          <a:p>
            <a:endParaRPr lang="en-US" dirty="0">
              <a:latin typeface="Arial" panose="020B0604020202020204" pitchFamily="34" charset="0"/>
              <a:cs typeface="Arial" panose="020B0604020202020204" pitchFamily="34" charset="0"/>
            </a:endParaRPr>
          </a:p>
          <a:p>
            <a:r>
              <a:rPr lang="en-US" sz="3200" b="1" dirty="0">
                <a:solidFill>
                  <a:srgbClr val="FFFF00"/>
                </a:solidFill>
                <a:effectLst>
                  <a:outerShdw blurRad="38100" dist="38100" dir="2700000" algn="tl">
                    <a:srgbClr val="000000">
                      <a:alpha val="43137"/>
                    </a:srgbClr>
                  </a:outerShdw>
                </a:effectLst>
              </a:rPr>
              <a:t>- Effect on heart:</a:t>
            </a:r>
          </a:p>
          <a:p>
            <a:endParaRPr lang="en-US" sz="1000" dirty="0">
              <a:solidFill>
                <a:srgbClr val="FFFF00"/>
              </a:solidFill>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 Rarely endocarditis.</a:t>
            </a:r>
          </a:p>
        </p:txBody>
      </p:sp>
    </p:spTree>
    <p:extLst>
      <p:ext uri="{BB962C8B-B14F-4D97-AF65-F5344CB8AC3E}">
        <p14:creationId xmlns:p14="http://schemas.microsoft.com/office/powerpoint/2010/main" val="3769053560"/>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95421" y="96268"/>
            <a:ext cx="11577711" cy="5016758"/>
          </a:xfrm>
          <a:prstGeom prst="rect">
            <a:avLst/>
          </a:prstGeom>
          <a:noFill/>
        </p:spPr>
        <p:txBody>
          <a:bodyPr wrap="square" rtlCol="0">
            <a:spAutoFit/>
          </a:bodyPr>
          <a:lstStyle/>
          <a:p>
            <a:r>
              <a:rPr lang="en-US" sz="3600" b="1" dirty="0">
                <a:solidFill>
                  <a:srgbClr val="FFFF00"/>
                </a:solidFill>
                <a:effectLst>
                  <a:outerShdw blurRad="38100" dist="38100" dir="2700000" algn="tl">
                    <a:srgbClr val="000000">
                      <a:alpha val="43137"/>
                    </a:srgbClr>
                  </a:outerShdw>
                </a:effectLst>
              </a:rPr>
              <a:t>Diseases that affect both heart and GIT</a:t>
            </a:r>
          </a:p>
          <a:p>
            <a:endParaRPr lang="en-US" dirty="0">
              <a:latin typeface="Arial" panose="020B0604020202020204" pitchFamily="34" charset="0"/>
              <a:cs typeface="Arial" panose="020B0604020202020204" pitchFamily="34" charset="0"/>
            </a:endParaRPr>
          </a:p>
          <a:p>
            <a:r>
              <a:rPr lang="en-US" sz="3200" dirty="0">
                <a:solidFill>
                  <a:schemeClr val="bg1"/>
                </a:solidFill>
                <a:latin typeface="Arial" panose="020B0604020202020204" pitchFamily="34" charset="0"/>
                <a:cs typeface="Arial" panose="020B0604020202020204" pitchFamily="34" charset="0"/>
              </a:rPr>
              <a:t>D) Fungal diseases</a:t>
            </a:r>
          </a:p>
          <a:p>
            <a:endParaRPr lang="en-US" dirty="0">
              <a:solidFill>
                <a:schemeClr val="bg1"/>
              </a:solidFill>
              <a:latin typeface="Arial" panose="020B0604020202020204" pitchFamily="34" charset="0"/>
              <a:cs typeface="Arial" panose="020B0604020202020204" pitchFamily="34" charset="0"/>
            </a:endParaRPr>
          </a:p>
          <a:p>
            <a:r>
              <a:rPr lang="en-US" sz="3200"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1) Candidiasis</a:t>
            </a:r>
          </a:p>
          <a:p>
            <a:endParaRPr lang="en-US" dirty="0">
              <a:latin typeface="Arial" panose="020B0604020202020204" pitchFamily="34" charset="0"/>
              <a:cs typeface="Arial" panose="020B0604020202020204" pitchFamily="34" charset="0"/>
            </a:endParaRPr>
          </a:p>
          <a:p>
            <a:r>
              <a:rPr lang="en-US" sz="3200" b="1" dirty="0">
                <a:solidFill>
                  <a:srgbClr val="FFFF00"/>
                </a:solidFill>
                <a:effectLst>
                  <a:outerShdw blurRad="38100" dist="38100" dir="2700000" algn="tl">
                    <a:srgbClr val="000000">
                      <a:alpha val="43137"/>
                    </a:srgbClr>
                  </a:outerShdw>
                </a:effectLst>
              </a:rPr>
              <a:t>- Effect on GIT:</a:t>
            </a:r>
          </a:p>
          <a:p>
            <a:endParaRPr lang="en-US" sz="1000" dirty="0">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Oropharyngeal</a:t>
            </a:r>
            <a:r>
              <a:rPr lang="en-US" sz="3200" dirty="0">
                <a:latin typeface="Arial" panose="020B0604020202020204" pitchFamily="34" charset="0"/>
                <a:cs typeface="Arial" panose="020B0604020202020204" pitchFamily="34" charset="0"/>
              </a:rPr>
              <a:t> Candidiasis, esophagitis.</a:t>
            </a:r>
          </a:p>
          <a:p>
            <a:endParaRPr lang="en-US" dirty="0">
              <a:latin typeface="Arial" panose="020B0604020202020204" pitchFamily="34" charset="0"/>
              <a:cs typeface="Arial" panose="020B0604020202020204" pitchFamily="34" charset="0"/>
            </a:endParaRPr>
          </a:p>
          <a:p>
            <a:r>
              <a:rPr lang="en-US" sz="3200" b="1" dirty="0">
                <a:solidFill>
                  <a:srgbClr val="FFFF00"/>
                </a:solidFill>
                <a:effectLst>
                  <a:outerShdw blurRad="38100" dist="38100" dir="2700000" algn="tl">
                    <a:srgbClr val="000000">
                      <a:alpha val="43137"/>
                    </a:srgbClr>
                  </a:outerShdw>
                </a:effectLst>
              </a:rPr>
              <a:t>- Effect on heart:</a:t>
            </a:r>
          </a:p>
          <a:p>
            <a:endParaRPr lang="en-US" sz="1000" dirty="0">
              <a:solidFill>
                <a:srgbClr val="FFFF00"/>
              </a:solidFill>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 Endocarditis, usually fatal complication of </a:t>
            </a:r>
            <a:r>
              <a:rPr lang="en-US" sz="3200" dirty="0" err="1">
                <a:latin typeface="Arial" panose="020B0604020202020204" pitchFamily="34" charset="0"/>
                <a:cs typeface="Arial" panose="020B0604020202020204" pitchFamily="34" charset="0"/>
              </a:rPr>
              <a:t>candidemia</a:t>
            </a:r>
            <a:r>
              <a:rPr lang="en-US" sz="3200"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418483851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95421" y="96268"/>
            <a:ext cx="11577711" cy="5509200"/>
          </a:xfrm>
          <a:prstGeom prst="rect">
            <a:avLst/>
          </a:prstGeom>
          <a:noFill/>
        </p:spPr>
        <p:txBody>
          <a:bodyPr wrap="square" rtlCol="0">
            <a:spAutoFit/>
          </a:bodyPr>
          <a:lstStyle/>
          <a:p>
            <a:r>
              <a:rPr lang="en-US" sz="3600" b="1" dirty="0">
                <a:solidFill>
                  <a:srgbClr val="FFFF00"/>
                </a:solidFill>
                <a:effectLst>
                  <a:outerShdw blurRad="38100" dist="38100" dir="2700000" algn="tl">
                    <a:srgbClr val="000000">
                      <a:alpha val="43137"/>
                    </a:srgbClr>
                  </a:outerShdw>
                </a:effectLst>
              </a:rPr>
              <a:t>Diseases that affect both heart and GIT</a:t>
            </a:r>
          </a:p>
          <a:p>
            <a:endParaRPr lang="en-US" dirty="0">
              <a:latin typeface="Arial" panose="020B0604020202020204" pitchFamily="34" charset="0"/>
              <a:cs typeface="Arial" panose="020B0604020202020204" pitchFamily="34" charset="0"/>
            </a:endParaRPr>
          </a:p>
          <a:p>
            <a:r>
              <a:rPr lang="en-US" sz="3200" dirty="0">
                <a:solidFill>
                  <a:schemeClr val="bg1"/>
                </a:solidFill>
                <a:latin typeface="Arial" panose="020B0604020202020204" pitchFamily="34" charset="0"/>
                <a:cs typeface="Arial" panose="020B0604020202020204" pitchFamily="34" charset="0"/>
              </a:rPr>
              <a:t>D) Fungal diseases</a:t>
            </a:r>
          </a:p>
          <a:p>
            <a:endParaRPr lang="en-US" dirty="0">
              <a:solidFill>
                <a:schemeClr val="bg1"/>
              </a:solidFill>
              <a:latin typeface="Arial" panose="020B0604020202020204" pitchFamily="34" charset="0"/>
              <a:cs typeface="Arial" panose="020B0604020202020204" pitchFamily="34" charset="0"/>
            </a:endParaRPr>
          </a:p>
          <a:p>
            <a:r>
              <a:rPr lang="en-US" sz="3200"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2) </a:t>
            </a:r>
            <a:r>
              <a:rPr lang="en-US" sz="3200" dirty="0" err="1">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Aspergillosis</a:t>
            </a:r>
            <a:endParaRPr lang="en-US" sz="3200"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p>
            <a:r>
              <a:rPr lang="en-US" sz="3200" b="1" dirty="0">
                <a:solidFill>
                  <a:srgbClr val="FFFF00"/>
                </a:solidFill>
                <a:effectLst>
                  <a:outerShdw blurRad="38100" dist="38100" dir="2700000" algn="tl">
                    <a:srgbClr val="000000">
                      <a:alpha val="43137"/>
                    </a:srgbClr>
                  </a:outerShdw>
                </a:effectLst>
              </a:rPr>
              <a:t>- Effect on GIT:</a:t>
            </a:r>
          </a:p>
          <a:p>
            <a:endParaRPr lang="en-US" sz="1000" dirty="0">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 Esophageal and intestinal ulcers, mesenteric thrombosis with GIT bleeding.</a:t>
            </a:r>
          </a:p>
          <a:p>
            <a:endParaRPr lang="en-US" dirty="0">
              <a:latin typeface="Arial" panose="020B0604020202020204" pitchFamily="34" charset="0"/>
              <a:cs typeface="Arial" panose="020B0604020202020204" pitchFamily="34" charset="0"/>
            </a:endParaRPr>
          </a:p>
          <a:p>
            <a:r>
              <a:rPr lang="en-US" sz="3200" b="1" dirty="0">
                <a:solidFill>
                  <a:srgbClr val="FFFF00"/>
                </a:solidFill>
                <a:effectLst>
                  <a:outerShdw blurRad="38100" dist="38100" dir="2700000" algn="tl">
                    <a:srgbClr val="000000">
                      <a:alpha val="43137"/>
                    </a:srgbClr>
                  </a:outerShdw>
                </a:effectLst>
              </a:rPr>
              <a:t>- Effect on heart:</a:t>
            </a:r>
          </a:p>
          <a:p>
            <a:endParaRPr lang="en-US" sz="1000" dirty="0">
              <a:solidFill>
                <a:srgbClr val="FFFF00"/>
              </a:solidFill>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 Endocarditis.</a:t>
            </a:r>
          </a:p>
        </p:txBody>
      </p:sp>
    </p:spTree>
    <p:extLst>
      <p:ext uri="{BB962C8B-B14F-4D97-AF65-F5344CB8AC3E}">
        <p14:creationId xmlns:p14="http://schemas.microsoft.com/office/powerpoint/2010/main" val="3523649418"/>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95421" y="96268"/>
            <a:ext cx="11577711" cy="6709529"/>
          </a:xfrm>
          <a:prstGeom prst="rect">
            <a:avLst/>
          </a:prstGeom>
          <a:noFill/>
        </p:spPr>
        <p:txBody>
          <a:bodyPr wrap="square" rtlCol="0">
            <a:spAutoFit/>
          </a:bodyPr>
          <a:lstStyle/>
          <a:p>
            <a:r>
              <a:rPr lang="en-US" sz="3600" b="1" dirty="0">
                <a:solidFill>
                  <a:srgbClr val="FFFF00"/>
                </a:solidFill>
                <a:effectLst>
                  <a:outerShdw blurRad="38100" dist="38100" dir="2700000" algn="tl">
                    <a:srgbClr val="000000">
                      <a:alpha val="43137"/>
                    </a:srgbClr>
                  </a:outerShdw>
                </a:effectLst>
              </a:rPr>
              <a:t>Diseases that affect both heart and GIT</a:t>
            </a:r>
          </a:p>
          <a:p>
            <a:endParaRPr lang="en-US" dirty="0">
              <a:latin typeface="Arial" panose="020B0604020202020204" pitchFamily="34" charset="0"/>
              <a:cs typeface="Arial" panose="020B0604020202020204" pitchFamily="34" charset="0"/>
            </a:endParaRPr>
          </a:p>
          <a:p>
            <a:r>
              <a:rPr lang="en-US" sz="3200" dirty="0">
                <a:solidFill>
                  <a:schemeClr val="bg1"/>
                </a:solidFill>
                <a:latin typeface="Arial" panose="020B0604020202020204" pitchFamily="34" charset="0"/>
                <a:cs typeface="Arial" panose="020B0604020202020204" pitchFamily="34" charset="0"/>
              </a:rPr>
              <a:t>E) </a:t>
            </a:r>
            <a:r>
              <a:rPr lang="en-US" sz="3200" dirty="0" err="1">
                <a:solidFill>
                  <a:schemeClr val="bg1"/>
                </a:solidFill>
                <a:latin typeface="Arial" panose="020B0604020202020204" pitchFamily="34" charset="0"/>
                <a:cs typeface="Arial" panose="020B0604020202020204" pitchFamily="34" charset="0"/>
              </a:rPr>
              <a:t>Hyperesinophilic</a:t>
            </a:r>
            <a:r>
              <a:rPr lang="en-US" sz="3200" dirty="0">
                <a:solidFill>
                  <a:schemeClr val="bg1"/>
                </a:solidFill>
                <a:latin typeface="Arial" panose="020B0604020202020204" pitchFamily="34" charset="0"/>
                <a:cs typeface="Arial" panose="020B0604020202020204" pitchFamily="34" charset="0"/>
              </a:rPr>
              <a:t> syndrome</a:t>
            </a:r>
          </a:p>
          <a:p>
            <a:endParaRPr lang="en-US" dirty="0">
              <a:solidFill>
                <a:schemeClr val="bg1"/>
              </a:solidFill>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 Characterized by sustained eosinophilia for at least 6 months, organ dysfunction and exclusion of other </a:t>
            </a:r>
            <a:r>
              <a:rPr lang="en-US" sz="3200" dirty="0" err="1">
                <a:latin typeface="Arial" panose="020B0604020202020204" pitchFamily="34" charset="0"/>
                <a:cs typeface="Arial" panose="020B0604020202020204" pitchFamily="34" charset="0"/>
              </a:rPr>
              <a:t>aetiologies</a:t>
            </a:r>
            <a:r>
              <a:rPr lang="en-US" sz="3200" dirty="0">
                <a:latin typeface="Arial" panose="020B0604020202020204" pitchFamily="34" charset="0"/>
                <a:cs typeface="Arial" panose="020B0604020202020204" pitchFamily="34" charset="0"/>
              </a:rPr>
              <a:t>.</a:t>
            </a:r>
          </a:p>
          <a:p>
            <a:endParaRPr lang="en-US" dirty="0">
              <a:latin typeface="Arial" panose="020B0604020202020204" pitchFamily="34" charset="0"/>
              <a:cs typeface="Arial" panose="020B0604020202020204" pitchFamily="34" charset="0"/>
            </a:endParaRPr>
          </a:p>
          <a:p>
            <a:r>
              <a:rPr lang="en-US" sz="3200" b="1" dirty="0">
                <a:solidFill>
                  <a:srgbClr val="FFFF00"/>
                </a:solidFill>
                <a:effectLst>
                  <a:outerShdw blurRad="38100" dist="38100" dir="2700000" algn="tl">
                    <a:srgbClr val="000000">
                      <a:alpha val="43137"/>
                    </a:srgbClr>
                  </a:outerShdw>
                </a:effectLst>
              </a:rPr>
              <a:t>- Effect on GIT:</a:t>
            </a:r>
          </a:p>
          <a:p>
            <a:endParaRPr lang="en-US" sz="1000" dirty="0">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 Dysphagia, nausea, vomiting, abdominal pain, diarrhoea, malabsorption.</a:t>
            </a:r>
          </a:p>
          <a:p>
            <a:endParaRPr lang="en-US" dirty="0">
              <a:latin typeface="Arial" panose="020B0604020202020204" pitchFamily="34" charset="0"/>
              <a:cs typeface="Arial" panose="020B0604020202020204" pitchFamily="34" charset="0"/>
            </a:endParaRPr>
          </a:p>
          <a:p>
            <a:r>
              <a:rPr lang="en-US" sz="3200" b="1" dirty="0">
                <a:solidFill>
                  <a:srgbClr val="FFFF00"/>
                </a:solidFill>
                <a:effectLst>
                  <a:outerShdw blurRad="38100" dist="38100" dir="2700000" algn="tl">
                    <a:srgbClr val="000000">
                      <a:alpha val="43137"/>
                    </a:srgbClr>
                  </a:outerShdw>
                </a:effectLst>
              </a:rPr>
              <a:t>- Effect on heart:</a:t>
            </a:r>
          </a:p>
          <a:p>
            <a:endParaRPr lang="en-US" sz="1000" dirty="0">
              <a:solidFill>
                <a:srgbClr val="FFFF00"/>
              </a:solidFill>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 Thromboembolism, tricuspid </a:t>
            </a:r>
            <a:r>
              <a:rPr lang="en-US" sz="3200" dirty="0" err="1">
                <a:latin typeface="Arial" panose="020B0604020202020204" pitchFamily="34" charset="0"/>
                <a:cs typeface="Arial" panose="020B0604020202020204" pitchFamily="34" charset="0"/>
              </a:rPr>
              <a:t>regurge</a:t>
            </a:r>
            <a:r>
              <a:rPr lang="en-US" sz="3200" dirty="0">
                <a:latin typeface="Arial" panose="020B0604020202020204" pitchFamily="34" charset="0"/>
                <a:cs typeface="Arial" panose="020B0604020202020204" pitchFamily="34" charset="0"/>
              </a:rPr>
              <a:t>, mitral </a:t>
            </a:r>
            <a:r>
              <a:rPr lang="en-US" sz="3200" dirty="0" err="1">
                <a:latin typeface="Arial" panose="020B0604020202020204" pitchFamily="34" charset="0"/>
                <a:cs typeface="Arial" panose="020B0604020202020204" pitchFamily="34" charset="0"/>
              </a:rPr>
              <a:t>regurge</a:t>
            </a:r>
            <a:r>
              <a:rPr lang="en-US" sz="3200" dirty="0">
                <a:latin typeface="Arial" panose="020B0604020202020204" pitchFamily="34" charset="0"/>
                <a:cs typeface="Arial" panose="020B0604020202020204" pitchFamily="34" charset="0"/>
              </a:rPr>
              <a:t>, heart failure.</a:t>
            </a:r>
          </a:p>
        </p:txBody>
      </p:sp>
    </p:spTree>
    <p:extLst>
      <p:ext uri="{BB962C8B-B14F-4D97-AF65-F5344CB8AC3E}">
        <p14:creationId xmlns:p14="http://schemas.microsoft.com/office/powerpoint/2010/main" val="3500224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95421" y="96268"/>
            <a:ext cx="11577711" cy="6370975"/>
          </a:xfrm>
          <a:prstGeom prst="rect">
            <a:avLst/>
          </a:prstGeom>
          <a:noFill/>
        </p:spPr>
        <p:txBody>
          <a:bodyPr wrap="square" rtlCol="0">
            <a:spAutoFit/>
          </a:bodyPr>
          <a:lstStyle/>
          <a:p>
            <a:r>
              <a:rPr lang="en-US" sz="3600" b="1" dirty="0">
                <a:solidFill>
                  <a:srgbClr val="FFFF00"/>
                </a:solidFill>
                <a:effectLst>
                  <a:outerShdw blurRad="38100" dist="38100" dir="2700000" algn="tl">
                    <a:srgbClr val="000000">
                      <a:alpha val="43137"/>
                    </a:srgbClr>
                  </a:outerShdw>
                </a:effectLst>
              </a:rPr>
              <a:t>Effect of Heart on GIT</a:t>
            </a:r>
          </a:p>
          <a:p>
            <a:endParaRPr lang="en-US" dirty="0">
              <a:latin typeface="Arial" panose="020B0604020202020204" pitchFamily="34" charset="0"/>
              <a:cs typeface="Arial" panose="020B0604020202020204" pitchFamily="34" charset="0"/>
            </a:endParaRPr>
          </a:p>
          <a:p>
            <a:r>
              <a:rPr lang="en-US" sz="3200" dirty="0">
                <a:solidFill>
                  <a:schemeClr val="bg1"/>
                </a:solidFill>
                <a:latin typeface="Arial" panose="020B0604020202020204" pitchFamily="34" charset="0"/>
                <a:cs typeface="Arial" panose="020B0604020202020204" pitchFamily="34" charset="0"/>
              </a:rPr>
              <a:t>3) Acute coronary syndrome (ACS)</a:t>
            </a:r>
          </a:p>
          <a:p>
            <a:endParaRPr lang="en-US" dirty="0">
              <a:solidFill>
                <a:schemeClr val="bg1"/>
              </a:solidFill>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 The term acute coronary syndrome (ACS) is used to describe the continuum of myocardial ischemia (unstable angina) or infarction (with or without concomitant ST segment elevation).</a:t>
            </a:r>
          </a:p>
          <a:p>
            <a:endParaRPr lang="en-US" dirty="0">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 Patients with ACS typically presents with :</a:t>
            </a:r>
          </a:p>
          <a:p>
            <a:endParaRPr lang="en-US" dirty="0">
              <a:latin typeface="Arial" panose="020B0604020202020204" pitchFamily="34" charset="0"/>
              <a:cs typeface="Arial" panose="020B0604020202020204" pitchFamily="34" charset="0"/>
            </a:endParaRPr>
          </a:p>
          <a:p>
            <a:pPr marL="457200" indent="-271463">
              <a:buFont typeface="Arial" panose="020B0604020202020204" pitchFamily="34" charset="0"/>
              <a:buChar char="•"/>
            </a:pPr>
            <a:r>
              <a:rPr lang="en-US" sz="2800" dirty="0">
                <a:latin typeface="Arial" panose="020B0604020202020204" pitchFamily="34" charset="0"/>
                <a:cs typeface="Arial" panose="020B0604020202020204" pitchFamily="34" charset="0"/>
              </a:rPr>
              <a:t>Patients with unstable angina has cardiac chest pain that is new, worsening (i.e., more severe, prolonged, or frequent than previous episodes of angina), or occurring at rest, without serologic evidence of </a:t>
            </a:r>
            <a:r>
              <a:rPr lang="en-US" sz="2800" dirty="0" err="1">
                <a:latin typeface="Arial" panose="020B0604020202020204" pitchFamily="34" charset="0"/>
                <a:cs typeface="Arial" panose="020B0604020202020204" pitchFamily="34" charset="0"/>
              </a:rPr>
              <a:t>myocyte</a:t>
            </a:r>
            <a:r>
              <a:rPr lang="en-US" sz="2800" dirty="0">
                <a:latin typeface="Arial" panose="020B0604020202020204" pitchFamily="34" charset="0"/>
                <a:cs typeface="Arial" panose="020B0604020202020204" pitchFamily="34" charset="0"/>
              </a:rPr>
              <a:t> necrosis (i.e., no elevation of serum concentrations of troponin or the MB </a:t>
            </a:r>
            <a:r>
              <a:rPr lang="en-US" sz="2800" dirty="0" err="1">
                <a:latin typeface="Arial" panose="020B0604020202020204" pitchFamily="34" charset="0"/>
                <a:cs typeface="Arial" panose="020B0604020202020204" pitchFamily="34" charset="0"/>
              </a:rPr>
              <a:t>isoenzyme</a:t>
            </a:r>
            <a:r>
              <a:rPr lang="en-US" sz="2800" dirty="0">
                <a:latin typeface="Arial" panose="020B0604020202020204" pitchFamily="34" charset="0"/>
                <a:cs typeface="Arial" panose="020B0604020202020204" pitchFamily="34" charset="0"/>
              </a:rPr>
              <a:t> of </a:t>
            </a:r>
            <a:r>
              <a:rPr lang="en-US" sz="2800" dirty="0" err="1">
                <a:latin typeface="Arial" panose="020B0604020202020204" pitchFamily="34" charset="0"/>
                <a:cs typeface="Arial" panose="020B0604020202020204" pitchFamily="34" charset="0"/>
              </a:rPr>
              <a:t>creatine</a:t>
            </a:r>
            <a:r>
              <a:rPr lang="en-US" sz="2800" dirty="0">
                <a:latin typeface="Arial" panose="020B0604020202020204" pitchFamily="34" charset="0"/>
                <a:cs typeface="Arial" panose="020B0604020202020204" pitchFamily="34" charset="0"/>
              </a:rPr>
              <a:t> kinase [CK-MB]).</a:t>
            </a:r>
          </a:p>
        </p:txBody>
      </p:sp>
    </p:spTree>
    <p:extLst>
      <p:ext uri="{BB962C8B-B14F-4D97-AF65-F5344CB8AC3E}">
        <p14:creationId xmlns:p14="http://schemas.microsoft.com/office/powerpoint/2010/main" val="1056368949"/>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95421" y="96268"/>
            <a:ext cx="11577711" cy="6155531"/>
          </a:xfrm>
          <a:prstGeom prst="rect">
            <a:avLst/>
          </a:prstGeom>
          <a:noFill/>
        </p:spPr>
        <p:txBody>
          <a:bodyPr wrap="square" rtlCol="0">
            <a:spAutoFit/>
          </a:bodyPr>
          <a:lstStyle/>
          <a:p>
            <a:r>
              <a:rPr lang="en-US" sz="3600" b="1" dirty="0">
                <a:solidFill>
                  <a:srgbClr val="FFFF00"/>
                </a:solidFill>
                <a:effectLst>
                  <a:outerShdw blurRad="38100" dist="38100" dir="2700000" algn="tl">
                    <a:srgbClr val="000000">
                      <a:alpha val="43137"/>
                    </a:srgbClr>
                  </a:outerShdw>
                </a:effectLst>
              </a:rPr>
              <a:t>Diseases that affect both heart and GIT</a:t>
            </a:r>
          </a:p>
          <a:p>
            <a:endParaRPr lang="en-US" dirty="0">
              <a:latin typeface="Arial" panose="020B0604020202020204" pitchFamily="34" charset="0"/>
              <a:cs typeface="Arial" panose="020B0604020202020204" pitchFamily="34" charset="0"/>
            </a:endParaRPr>
          </a:p>
          <a:p>
            <a:r>
              <a:rPr lang="en-US" sz="3200" dirty="0">
                <a:solidFill>
                  <a:schemeClr val="bg1"/>
                </a:solidFill>
                <a:latin typeface="Arial" panose="020B0604020202020204" pitchFamily="34" charset="0"/>
                <a:cs typeface="Arial" panose="020B0604020202020204" pitchFamily="34" charset="0"/>
              </a:rPr>
              <a:t>F) Non-Hodgkin’s lymphoma (NHL)</a:t>
            </a:r>
          </a:p>
          <a:p>
            <a:endParaRPr lang="en-US" dirty="0">
              <a:solidFill>
                <a:schemeClr val="bg1"/>
              </a:solidFill>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 NHL can involve any organ in the body.</a:t>
            </a:r>
          </a:p>
          <a:p>
            <a:endParaRPr lang="en-US" dirty="0">
              <a:latin typeface="Arial" panose="020B0604020202020204" pitchFamily="34" charset="0"/>
              <a:cs typeface="Arial" panose="020B0604020202020204" pitchFamily="34" charset="0"/>
            </a:endParaRPr>
          </a:p>
          <a:p>
            <a:r>
              <a:rPr lang="en-US" sz="3200" b="1" dirty="0">
                <a:solidFill>
                  <a:srgbClr val="FFFF00"/>
                </a:solidFill>
                <a:effectLst>
                  <a:outerShdw blurRad="38100" dist="38100" dir="2700000" algn="tl">
                    <a:srgbClr val="000000">
                      <a:alpha val="43137"/>
                    </a:srgbClr>
                  </a:outerShdw>
                </a:effectLst>
              </a:rPr>
              <a:t>- Effect on GIT:</a:t>
            </a:r>
          </a:p>
          <a:p>
            <a:endParaRPr lang="en-US" sz="1000" dirty="0">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 Depends on its location:</a:t>
            </a:r>
          </a:p>
          <a:p>
            <a:endParaRPr lang="en-US" sz="1000" dirty="0">
              <a:latin typeface="Arial" panose="020B0604020202020204" pitchFamily="34" charset="0"/>
              <a:cs typeface="Arial" panose="020B0604020202020204" pitchFamily="34" charset="0"/>
            </a:endParaRPr>
          </a:p>
          <a:p>
            <a:pPr marL="442913" indent="-257175">
              <a:buFont typeface="Arial" panose="020B0604020202020204" pitchFamily="34" charset="0"/>
              <a:buChar char="•"/>
            </a:pPr>
            <a:r>
              <a:rPr lang="en-US" sz="28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Esophageal lymphoma:</a:t>
            </a:r>
            <a:r>
              <a:rPr lang="en-US" sz="2800" dirty="0">
                <a:solidFill>
                  <a:schemeClr val="bg1"/>
                </a:solidFill>
                <a:latin typeface="Arial" panose="020B0604020202020204" pitchFamily="34" charset="0"/>
                <a:cs typeface="Arial" panose="020B0604020202020204" pitchFamily="34" charset="0"/>
              </a:rPr>
              <a:t> </a:t>
            </a:r>
            <a:r>
              <a:rPr lang="en-US" sz="2800" dirty="0">
                <a:latin typeface="Arial" panose="020B0604020202020204" pitchFamily="34" charset="0"/>
                <a:cs typeface="Arial" panose="020B0604020202020204" pitchFamily="34" charset="0"/>
              </a:rPr>
              <a:t>dysphagia, odynophagia.</a:t>
            </a:r>
          </a:p>
          <a:p>
            <a:pPr marL="442913" indent="-257175"/>
            <a:endParaRPr lang="en-US" sz="1000" dirty="0">
              <a:latin typeface="Arial" panose="020B0604020202020204" pitchFamily="34" charset="0"/>
              <a:cs typeface="Arial" panose="020B0604020202020204" pitchFamily="34" charset="0"/>
            </a:endParaRPr>
          </a:p>
          <a:p>
            <a:pPr marL="442913" indent="-257175">
              <a:buFont typeface="Arial" panose="020B0604020202020204" pitchFamily="34" charset="0"/>
              <a:buChar char="•"/>
            </a:pPr>
            <a:r>
              <a:rPr lang="en-US" sz="28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Gastric lymphoma: </a:t>
            </a:r>
            <a:r>
              <a:rPr lang="en-US" sz="2800" dirty="0">
                <a:latin typeface="Arial" panose="020B0604020202020204" pitchFamily="34" charset="0"/>
                <a:cs typeface="Arial" panose="020B0604020202020204" pitchFamily="34" charset="0"/>
              </a:rPr>
              <a:t>dyspepsia, nausea, vomiting, rarely mass.</a:t>
            </a:r>
          </a:p>
          <a:p>
            <a:pPr marL="442913" indent="-257175"/>
            <a:endParaRPr lang="en-US" sz="1000" dirty="0">
              <a:latin typeface="Arial" panose="020B0604020202020204" pitchFamily="34" charset="0"/>
              <a:cs typeface="Arial" panose="020B0604020202020204" pitchFamily="34" charset="0"/>
            </a:endParaRPr>
          </a:p>
          <a:p>
            <a:pPr marL="442913" indent="-257175">
              <a:buFont typeface="Arial" panose="020B0604020202020204" pitchFamily="34" charset="0"/>
              <a:buChar char="•"/>
            </a:pPr>
            <a:r>
              <a:rPr lang="en-US" sz="28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Small intestinal lymphoma: </a:t>
            </a:r>
            <a:r>
              <a:rPr lang="en-US" sz="2800" dirty="0">
                <a:latin typeface="Arial" panose="020B0604020202020204" pitchFamily="34" charset="0"/>
                <a:cs typeface="Arial" panose="020B0604020202020204" pitchFamily="34" charset="0"/>
              </a:rPr>
              <a:t>malabsorption, diarrhoea.</a:t>
            </a:r>
          </a:p>
          <a:p>
            <a:pPr marL="442913" indent="-257175"/>
            <a:endParaRPr lang="en-US" sz="1000" dirty="0">
              <a:latin typeface="Arial" panose="020B0604020202020204" pitchFamily="34" charset="0"/>
              <a:cs typeface="Arial" panose="020B0604020202020204" pitchFamily="34" charset="0"/>
            </a:endParaRPr>
          </a:p>
          <a:p>
            <a:pPr marL="442913" indent="-257175">
              <a:buFont typeface="Arial" panose="020B0604020202020204" pitchFamily="34" charset="0"/>
              <a:buChar char="•"/>
            </a:pPr>
            <a:r>
              <a:rPr lang="en-US" sz="28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Colorectal lymphoma: </a:t>
            </a:r>
            <a:r>
              <a:rPr lang="en-US" sz="2800" dirty="0">
                <a:latin typeface="Arial" panose="020B0604020202020204" pitchFamily="34" charset="0"/>
                <a:cs typeface="Arial" panose="020B0604020202020204" pitchFamily="34" charset="0"/>
              </a:rPr>
              <a:t>abdominal pain, bleeding per rectum, mass.</a:t>
            </a:r>
          </a:p>
        </p:txBody>
      </p:sp>
    </p:spTree>
    <p:extLst>
      <p:ext uri="{BB962C8B-B14F-4D97-AF65-F5344CB8AC3E}">
        <p14:creationId xmlns:p14="http://schemas.microsoft.com/office/powerpoint/2010/main" val="1278433140"/>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95421" y="96268"/>
            <a:ext cx="11577711" cy="4093428"/>
          </a:xfrm>
          <a:prstGeom prst="rect">
            <a:avLst/>
          </a:prstGeom>
          <a:noFill/>
        </p:spPr>
        <p:txBody>
          <a:bodyPr wrap="square" rtlCol="0">
            <a:spAutoFit/>
          </a:bodyPr>
          <a:lstStyle/>
          <a:p>
            <a:r>
              <a:rPr lang="en-US" sz="3600" b="1" dirty="0">
                <a:solidFill>
                  <a:srgbClr val="FFFF00"/>
                </a:solidFill>
                <a:effectLst>
                  <a:outerShdw blurRad="38100" dist="38100" dir="2700000" algn="tl">
                    <a:srgbClr val="000000">
                      <a:alpha val="43137"/>
                    </a:srgbClr>
                  </a:outerShdw>
                </a:effectLst>
              </a:rPr>
              <a:t>Diseases that affect both heart and GIT</a:t>
            </a:r>
          </a:p>
          <a:p>
            <a:endParaRPr lang="en-US" dirty="0">
              <a:latin typeface="Arial" panose="020B0604020202020204" pitchFamily="34" charset="0"/>
              <a:cs typeface="Arial" panose="020B0604020202020204" pitchFamily="34" charset="0"/>
            </a:endParaRPr>
          </a:p>
          <a:p>
            <a:r>
              <a:rPr lang="en-US" sz="3200" dirty="0">
                <a:solidFill>
                  <a:schemeClr val="bg1"/>
                </a:solidFill>
                <a:latin typeface="Arial" panose="020B0604020202020204" pitchFamily="34" charset="0"/>
                <a:cs typeface="Arial" panose="020B0604020202020204" pitchFamily="34" charset="0"/>
              </a:rPr>
              <a:t>F) Non-Hodgkin’s lymphoma (NHL)</a:t>
            </a:r>
          </a:p>
          <a:p>
            <a:endParaRPr lang="en-US" dirty="0">
              <a:solidFill>
                <a:schemeClr val="bg1"/>
              </a:solidFill>
              <a:latin typeface="Arial" panose="020B0604020202020204" pitchFamily="34" charset="0"/>
              <a:cs typeface="Arial" panose="020B0604020202020204" pitchFamily="34" charset="0"/>
            </a:endParaRPr>
          </a:p>
          <a:p>
            <a:r>
              <a:rPr lang="en-US" sz="3200" b="1" dirty="0">
                <a:solidFill>
                  <a:srgbClr val="FFFF00"/>
                </a:solidFill>
                <a:effectLst>
                  <a:outerShdw blurRad="38100" dist="38100" dir="2700000" algn="tl">
                    <a:srgbClr val="000000">
                      <a:alpha val="43137"/>
                    </a:srgbClr>
                  </a:outerShdw>
                </a:effectLst>
              </a:rPr>
              <a:t>- Effect on heart:</a:t>
            </a:r>
          </a:p>
          <a:p>
            <a:endParaRPr lang="en-US" sz="1000" dirty="0">
              <a:solidFill>
                <a:srgbClr val="FFFF00"/>
              </a:solidFill>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 Cardiac lymphoma is very rare.</a:t>
            </a:r>
          </a:p>
          <a:p>
            <a:endParaRPr lang="en-US" dirty="0">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 May be presented by; arrhythmias, valve incompetence, heart failure, pericardial effusion.</a:t>
            </a:r>
          </a:p>
        </p:txBody>
      </p:sp>
    </p:spTree>
    <p:extLst>
      <p:ext uri="{BB962C8B-B14F-4D97-AF65-F5344CB8AC3E}">
        <p14:creationId xmlns:p14="http://schemas.microsoft.com/office/powerpoint/2010/main" val="2934115346"/>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95421" y="96268"/>
            <a:ext cx="11577711" cy="5016758"/>
          </a:xfrm>
          <a:prstGeom prst="rect">
            <a:avLst/>
          </a:prstGeom>
          <a:noFill/>
        </p:spPr>
        <p:txBody>
          <a:bodyPr wrap="square" rtlCol="0">
            <a:spAutoFit/>
          </a:bodyPr>
          <a:lstStyle/>
          <a:p>
            <a:r>
              <a:rPr lang="en-US" sz="3600" b="1" dirty="0">
                <a:solidFill>
                  <a:srgbClr val="FFFF00"/>
                </a:solidFill>
                <a:effectLst>
                  <a:outerShdw blurRad="38100" dist="38100" dir="2700000" algn="tl">
                    <a:srgbClr val="000000">
                      <a:alpha val="43137"/>
                    </a:srgbClr>
                  </a:outerShdw>
                </a:effectLst>
              </a:rPr>
              <a:t>Diseases that affect both heart and GIT</a:t>
            </a:r>
          </a:p>
          <a:p>
            <a:endParaRPr lang="en-US" dirty="0">
              <a:latin typeface="Arial" panose="020B0604020202020204" pitchFamily="34" charset="0"/>
              <a:cs typeface="Arial" panose="020B0604020202020204" pitchFamily="34" charset="0"/>
            </a:endParaRPr>
          </a:p>
          <a:p>
            <a:r>
              <a:rPr lang="en-US" sz="3200" dirty="0">
                <a:solidFill>
                  <a:schemeClr val="bg1"/>
                </a:solidFill>
                <a:latin typeface="Arial" panose="020B0604020202020204" pitchFamily="34" charset="0"/>
                <a:cs typeface="Arial" panose="020B0604020202020204" pitchFamily="34" charset="0"/>
              </a:rPr>
              <a:t>G) </a:t>
            </a:r>
            <a:r>
              <a:rPr lang="en-US" sz="3200" dirty="0" err="1">
                <a:solidFill>
                  <a:schemeClr val="bg1"/>
                </a:solidFill>
                <a:latin typeface="Arial" panose="020B0604020202020204" pitchFamily="34" charset="0"/>
                <a:cs typeface="Arial" panose="020B0604020202020204" pitchFamily="34" charset="0"/>
              </a:rPr>
              <a:t>Leukaemia</a:t>
            </a:r>
            <a:endParaRPr lang="en-US" sz="3200" dirty="0">
              <a:solidFill>
                <a:schemeClr val="bg1"/>
              </a:solidFill>
              <a:latin typeface="Arial" panose="020B0604020202020204" pitchFamily="34" charset="0"/>
              <a:cs typeface="Arial" panose="020B0604020202020204" pitchFamily="34" charset="0"/>
            </a:endParaRPr>
          </a:p>
          <a:p>
            <a:endParaRPr lang="en-US" dirty="0">
              <a:solidFill>
                <a:schemeClr val="bg1"/>
              </a:solidFill>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Leukaemia</a:t>
            </a:r>
            <a:r>
              <a:rPr lang="en-US" sz="3200" dirty="0">
                <a:latin typeface="Arial" panose="020B0604020202020204" pitchFamily="34" charset="0"/>
                <a:cs typeface="Arial" panose="020B0604020202020204" pitchFamily="34" charset="0"/>
              </a:rPr>
              <a:t> can infiltrate any organ.</a:t>
            </a:r>
          </a:p>
          <a:p>
            <a:endParaRPr lang="en-US" dirty="0">
              <a:latin typeface="Arial" panose="020B0604020202020204" pitchFamily="34" charset="0"/>
              <a:cs typeface="Arial" panose="020B0604020202020204" pitchFamily="34" charset="0"/>
            </a:endParaRPr>
          </a:p>
          <a:p>
            <a:r>
              <a:rPr lang="en-US" sz="3200" b="1" dirty="0">
                <a:solidFill>
                  <a:srgbClr val="FFFF00"/>
                </a:solidFill>
                <a:effectLst>
                  <a:outerShdw blurRad="38100" dist="38100" dir="2700000" algn="tl">
                    <a:srgbClr val="000000">
                      <a:alpha val="43137"/>
                    </a:srgbClr>
                  </a:outerShdw>
                </a:effectLst>
              </a:rPr>
              <a:t>- Effect on GIT:</a:t>
            </a:r>
          </a:p>
          <a:p>
            <a:endParaRPr lang="en-US" sz="1000" dirty="0">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 Depends on its location.</a:t>
            </a:r>
          </a:p>
          <a:p>
            <a:endParaRPr lang="en-US" dirty="0">
              <a:latin typeface="Arial" panose="020B0604020202020204" pitchFamily="34" charset="0"/>
              <a:cs typeface="Arial" panose="020B0604020202020204" pitchFamily="34" charset="0"/>
            </a:endParaRPr>
          </a:p>
          <a:p>
            <a:r>
              <a:rPr lang="en-US" sz="3200" b="1" dirty="0">
                <a:solidFill>
                  <a:srgbClr val="FFFF00"/>
                </a:solidFill>
                <a:effectLst>
                  <a:outerShdw blurRad="38100" dist="38100" dir="2700000" algn="tl">
                    <a:srgbClr val="000000">
                      <a:alpha val="43137"/>
                    </a:srgbClr>
                  </a:outerShdw>
                </a:effectLst>
              </a:rPr>
              <a:t>- Effect on heart:</a:t>
            </a:r>
          </a:p>
          <a:p>
            <a:endParaRPr lang="en-US" sz="1000" dirty="0">
              <a:solidFill>
                <a:srgbClr val="FFFF00"/>
              </a:solidFill>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 Arrhythmia, cardiomyopathy, heart failure, pericarditis.</a:t>
            </a:r>
          </a:p>
        </p:txBody>
      </p:sp>
    </p:spTree>
    <p:extLst>
      <p:ext uri="{BB962C8B-B14F-4D97-AF65-F5344CB8AC3E}">
        <p14:creationId xmlns:p14="http://schemas.microsoft.com/office/powerpoint/2010/main" val="1854517269"/>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95421" y="96268"/>
            <a:ext cx="11577711" cy="6617196"/>
          </a:xfrm>
          <a:prstGeom prst="rect">
            <a:avLst/>
          </a:prstGeom>
          <a:noFill/>
        </p:spPr>
        <p:txBody>
          <a:bodyPr wrap="square" rtlCol="0">
            <a:spAutoFit/>
          </a:bodyPr>
          <a:lstStyle/>
          <a:p>
            <a:r>
              <a:rPr lang="en-US" sz="3600" b="1" dirty="0">
                <a:solidFill>
                  <a:srgbClr val="FFFF00"/>
                </a:solidFill>
                <a:effectLst>
                  <a:outerShdw blurRad="38100" dist="38100" dir="2700000" algn="tl">
                    <a:srgbClr val="000000">
                      <a:alpha val="43137"/>
                    </a:srgbClr>
                  </a:outerShdw>
                </a:effectLst>
              </a:rPr>
              <a:t>Diseases that affect both heart and GIT</a:t>
            </a:r>
          </a:p>
          <a:p>
            <a:endParaRPr lang="en-US" dirty="0">
              <a:latin typeface="Arial" panose="020B0604020202020204" pitchFamily="34" charset="0"/>
              <a:cs typeface="Arial" panose="020B0604020202020204" pitchFamily="34" charset="0"/>
            </a:endParaRPr>
          </a:p>
          <a:p>
            <a:r>
              <a:rPr lang="en-US" sz="3200" dirty="0">
                <a:solidFill>
                  <a:schemeClr val="bg1"/>
                </a:solidFill>
                <a:latin typeface="Arial" panose="020B0604020202020204" pitchFamily="34" charset="0"/>
                <a:cs typeface="Arial" panose="020B0604020202020204" pitchFamily="34" charset="0"/>
              </a:rPr>
              <a:t>H) Inherited syndromes</a:t>
            </a:r>
          </a:p>
          <a:p>
            <a:endParaRPr lang="en-US" dirty="0">
              <a:solidFill>
                <a:schemeClr val="bg1"/>
              </a:solidFill>
              <a:latin typeface="Arial" panose="020B0604020202020204" pitchFamily="34" charset="0"/>
              <a:cs typeface="Arial" panose="020B0604020202020204" pitchFamily="34" charset="0"/>
            </a:endParaRPr>
          </a:p>
          <a:p>
            <a:r>
              <a:rPr lang="en-US" sz="3200"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1) Down’s syndrome (</a:t>
            </a:r>
            <a:r>
              <a:rPr lang="en-US" sz="3200" dirty="0" err="1">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Triosomy</a:t>
            </a:r>
            <a:r>
              <a:rPr lang="en-US" sz="3200"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21)</a:t>
            </a:r>
          </a:p>
          <a:p>
            <a:endParaRPr lang="en-US"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 It is a genetic disorder caused by the presence of all or part of a third copy of chromosome 21.</a:t>
            </a:r>
          </a:p>
          <a:p>
            <a:endParaRPr lang="en-US" dirty="0">
              <a:latin typeface="Arial" panose="020B0604020202020204" pitchFamily="34" charset="0"/>
              <a:cs typeface="Arial" panose="020B0604020202020204" pitchFamily="34" charset="0"/>
            </a:endParaRPr>
          </a:p>
          <a:p>
            <a:r>
              <a:rPr lang="en-US" sz="3200" b="1" dirty="0">
                <a:solidFill>
                  <a:srgbClr val="FFFF00"/>
                </a:solidFill>
                <a:effectLst>
                  <a:outerShdw blurRad="38100" dist="38100" dir="2700000" algn="tl">
                    <a:srgbClr val="000000">
                      <a:alpha val="43137"/>
                    </a:srgbClr>
                  </a:outerShdw>
                </a:effectLst>
              </a:rPr>
              <a:t>- Effect on GIT:</a:t>
            </a:r>
          </a:p>
          <a:p>
            <a:endParaRPr lang="en-US" sz="1000" dirty="0">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 Constipation occurs in nearly 50% (2-15% due to  </a:t>
            </a:r>
            <a:r>
              <a:rPr lang="en-US" sz="3200" dirty="0" err="1">
                <a:latin typeface="Arial" panose="020B0604020202020204" pitchFamily="34" charset="0"/>
                <a:cs typeface="Arial" panose="020B0604020202020204" pitchFamily="34" charset="0"/>
              </a:rPr>
              <a:t>Hirschsprung's</a:t>
            </a:r>
            <a:r>
              <a:rPr lang="en-US" sz="3200" dirty="0">
                <a:latin typeface="Arial" panose="020B0604020202020204" pitchFamily="34" charset="0"/>
                <a:cs typeface="Arial" panose="020B0604020202020204" pitchFamily="34" charset="0"/>
              </a:rPr>
              <a:t> disease).</a:t>
            </a:r>
          </a:p>
          <a:p>
            <a:endParaRPr lang="en-US" dirty="0">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 Other frequent congenital problems include duodenal atresia, pyloric stenosis, </a:t>
            </a:r>
            <a:r>
              <a:rPr lang="en-US" sz="3200" dirty="0" err="1">
                <a:latin typeface="Arial" panose="020B0604020202020204" pitchFamily="34" charset="0"/>
                <a:cs typeface="Arial" panose="020B0604020202020204" pitchFamily="34" charset="0"/>
              </a:rPr>
              <a:t>Meckel</a:t>
            </a:r>
            <a:r>
              <a:rPr lang="en-US" sz="3200" dirty="0">
                <a:latin typeface="Arial" panose="020B0604020202020204" pitchFamily="34" charset="0"/>
                <a:cs typeface="Arial" panose="020B0604020202020204" pitchFamily="34" charset="0"/>
              </a:rPr>
              <a:t> diverticulum, and imperforate anus.</a:t>
            </a:r>
          </a:p>
        </p:txBody>
      </p:sp>
    </p:spTree>
    <p:extLst>
      <p:ext uri="{BB962C8B-B14F-4D97-AF65-F5344CB8AC3E}">
        <p14:creationId xmlns:p14="http://schemas.microsoft.com/office/powerpoint/2010/main" val="4163339536"/>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95421" y="96268"/>
            <a:ext cx="11577711" cy="5632311"/>
          </a:xfrm>
          <a:prstGeom prst="rect">
            <a:avLst/>
          </a:prstGeom>
          <a:noFill/>
        </p:spPr>
        <p:txBody>
          <a:bodyPr wrap="square" rtlCol="0">
            <a:spAutoFit/>
          </a:bodyPr>
          <a:lstStyle/>
          <a:p>
            <a:r>
              <a:rPr lang="en-US" sz="3600" b="1" dirty="0">
                <a:solidFill>
                  <a:srgbClr val="FFFF00"/>
                </a:solidFill>
                <a:effectLst>
                  <a:outerShdw blurRad="38100" dist="38100" dir="2700000" algn="tl">
                    <a:srgbClr val="000000">
                      <a:alpha val="43137"/>
                    </a:srgbClr>
                  </a:outerShdw>
                </a:effectLst>
              </a:rPr>
              <a:t>Diseases that affect both heart and GIT</a:t>
            </a:r>
          </a:p>
          <a:p>
            <a:endParaRPr lang="en-US" dirty="0">
              <a:latin typeface="Arial" panose="020B0604020202020204" pitchFamily="34" charset="0"/>
              <a:cs typeface="Arial" panose="020B0604020202020204" pitchFamily="34" charset="0"/>
            </a:endParaRPr>
          </a:p>
          <a:p>
            <a:r>
              <a:rPr lang="en-US" sz="3200" dirty="0">
                <a:solidFill>
                  <a:schemeClr val="bg1"/>
                </a:solidFill>
                <a:latin typeface="Arial" panose="020B0604020202020204" pitchFamily="34" charset="0"/>
                <a:cs typeface="Arial" panose="020B0604020202020204" pitchFamily="34" charset="0"/>
              </a:rPr>
              <a:t>H) Inherited syndromes</a:t>
            </a:r>
          </a:p>
          <a:p>
            <a:endParaRPr lang="en-US" dirty="0">
              <a:solidFill>
                <a:schemeClr val="bg1"/>
              </a:solidFill>
              <a:latin typeface="Arial" panose="020B0604020202020204" pitchFamily="34" charset="0"/>
              <a:cs typeface="Arial" panose="020B0604020202020204" pitchFamily="34" charset="0"/>
            </a:endParaRPr>
          </a:p>
          <a:p>
            <a:r>
              <a:rPr lang="en-US" sz="3200"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1) Down syndrome (</a:t>
            </a:r>
            <a:r>
              <a:rPr lang="en-US" sz="3200" dirty="0" err="1">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Triosomy</a:t>
            </a:r>
            <a:r>
              <a:rPr lang="en-US" sz="3200"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21)</a:t>
            </a:r>
          </a:p>
          <a:p>
            <a:endParaRPr lang="en-US"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 Celiac disease affects about 7–20% and GERD is also more common.</a:t>
            </a:r>
          </a:p>
          <a:p>
            <a:endParaRPr lang="en-US" dirty="0">
              <a:latin typeface="Arial" panose="020B0604020202020204" pitchFamily="34" charset="0"/>
              <a:cs typeface="Arial" panose="020B0604020202020204" pitchFamily="34" charset="0"/>
            </a:endParaRPr>
          </a:p>
          <a:p>
            <a:r>
              <a:rPr lang="en-US" sz="3200" b="1" dirty="0">
                <a:solidFill>
                  <a:srgbClr val="FFFF00"/>
                </a:solidFill>
                <a:effectLst>
                  <a:outerShdw blurRad="38100" dist="38100" dir="2700000" algn="tl">
                    <a:srgbClr val="000000">
                      <a:alpha val="43137"/>
                    </a:srgbClr>
                  </a:outerShdw>
                </a:effectLst>
              </a:rPr>
              <a:t>- Effect on heart:</a:t>
            </a:r>
          </a:p>
          <a:p>
            <a:endParaRPr lang="en-US" sz="1000" dirty="0">
              <a:solidFill>
                <a:srgbClr val="FFFF00"/>
              </a:solidFill>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 The rate of congenital heart disease is around 40%.</a:t>
            </a:r>
          </a:p>
          <a:p>
            <a:endParaRPr lang="en-US" dirty="0">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 ASD, VSD, mitral valve problems, tetralogy of </a:t>
            </a:r>
            <a:r>
              <a:rPr lang="en-US" sz="3200" dirty="0" err="1">
                <a:latin typeface="Arial" panose="020B0604020202020204" pitchFamily="34" charset="0"/>
                <a:cs typeface="Arial" panose="020B0604020202020204" pitchFamily="34" charset="0"/>
              </a:rPr>
              <a:t>Fallot</a:t>
            </a:r>
            <a:r>
              <a:rPr lang="en-US" sz="3200" dirty="0">
                <a:latin typeface="Arial" panose="020B0604020202020204" pitchFamily="34" charset="0"/>
                <a:cs typeface="Arial" panose="020B0604020202020204" pitchFamily="34" charset="0"/>
              </a:rPr>
              <a:t> and PDA.</a:t>
            </a:r>
          </a:p>
        </p:txBody>
      </p:sp>
    </p:spTree>
    <p:extLst>
      <p:ext uri="{BB962C8B-B14F-4D97-AF65-F5344CB8AC3E}">
        <p14:creationId xmlns:p14="http://schemas.microsoft.com/office/powerpoint/2010/main" val="1244817554"/>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95421" y="96268"/>
            <a:ext cx="11577711" cy="6771084"/>
          </a:xfrm>
          <a:prstGeom prst="rect">
            <a:avLst/>
          </a:prstGeom>
          <a:noFill/>
        </p:spPr>
        <p:txBody>
          <a:bodyPr wrap="square" rtlCol="0">
            <a:spAutoFit/>
          </a:bodyPr>
          <a:lstStyle/>
          <a:p>
            <a:r>
              <a:rPr lang="en-US" sz="3600" b="1" dirty="0">
                <a:solidFill>
                  <a:srgbClr val="FFFF00"/>
                </a:solidFill>
                <a:effectLst>
                  <a:outerShdw blurRad="38100" dist="38100" dir="2700000" algn="tl">
                    <a:srgbClr val="000000">
                      <a:alpha val="43137"/>
                    </a:srgbClr>
                  </a:outerShdw>
                </a:effectLst>
              </a:rPr>
              <a:t>Diseases that affect both heart and GIT</a:t>
            </a:r>
          </a:p>
          <a:p>
            <a:endParaRPr lang="en-US" dirty="0">
              <a:latin typeface="Arial" panose="020B0604020202020204" pitchFamily="34" charset="0"/>
              <a:cs typeface="Arial" panose="020B0604020202020204" pitchFamily="34" charset="0"/>
            </a:endParaRPr>
          </a:p>
          <a:p>
            <a:r>
              <a:rPr lang="en-US" sz="3200" dirty="0">
                <a:solidFill>
                  <a:schemeClr val="bg1"/>
                </a:solidFill>
                <a:latin typeface="Arial" panose="020B0604020202020204" pitchFamily="34" charset="0"/>
                <a:cs typeface="Arial" panose="020B0604020202020204" pitchFamily="34" charset="0"/>
              </a:rPr>
              <a:t>H) Inherited syndromes</a:t>
            </a:r>
          </a:p>
          <a:p>
            <a:endParaRPr lang="en-US" dirty="0">
              <a:solidFill>
                <a:schemeClr val="bg1"/>
              </a:solidFill>
              <a:latin typeface="Arial" panose="020B0604020202020204" pitchFamily="34" charset="0"/>
              <a:cs typeface="Arial" panose="020B0604020202020204" pitchFamily="34" charset="0"/>
            </a:endParaRPr>
          </a:p>
          <a:p>
            <a:r>
              <a:rPr lang="en-US" sz="3200"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2) Edward’s syndrome (</a:t>
            </a:r>
            <a:r>
              <a:rPr lang="en-US" sz="3200" dirty="0" err="1">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Triosomy</a:t>
            </a:r>
            <a:r>
              <a:rPr lang="en-US" sz="3200"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18)</a:t>
            </a:r>
          </a:p>
          <a:p>
            <a:endParaRPr lang="en-US"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 It is a chromosomal abnormality caused by the presence of all, or part of, an extra 18th chromosome.</a:t>
            </a:r>
          </a:p>
          <a:p>
            <a:endParaRPr lang="en-US" dirty="0">
              <a:latin typeface="Arial" panose="020B0604020202020204" pitchFamily="34" charset="0"/>
              <a:cs typeface="Arial" panose="020B0604020202020204" pitchFamily="34" charset="0"/>
            </a:endParaRPr>
          </a:p>
          <a:p>
            <a:r>
              <a:rPr lang="en-US" sz="3200" b="1" dirty="0">
                <a:solidFill>
                  <a:srgbClr val="FFFF00"/>
                </a:solidFill>
                <a:effectLst>
                  <a:outerShdw blurRad="38100" dist="38100" dir="2700000" algn="tl">
                    <a:srgbClr val="000000">
                      <a:alpha val="43137"/>
                    </a:srgbClr>
                  </a:outerShdw>
                </a:effectLst>
              </a:rPr>
              <a:t>- Effect on GIT:</a:t>
            </a:r>
          </a:p>
          <a:p>
            <a:endParaRPr lang="en-US" sz="1000" dirty="0">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Omphalocele</a:t>
            </a:r>
            <a:r>
              <a:rPr lang="en-US" sz="3200" dirty="0">
                <a:latin typeface="Arial" panose="020B0604020202020204" pitchFamily="34" charset="0"/>
                <a:cs typeface="Arial" panose="020B0604020202020204" pitchFamily="34" charset="0"/>
              </a:rPr>
              <a:t>, esophageal atresia.</a:t>
            </a:r>
          </a:p>
          <a:p>
            <a:endParaRPr lang="en-US" dirty="0">
              <a:latin typeface="Arial" panose="020B0604020202020204" pitchFamily="34" charset="0"/>
              <a:cs typeface="Arial" panose="020B0604020202020204" pitchFamily="34" charset="0"/>
            </a:endParaRPr>
          </a:p>
          <a:p>
            <a:pPr lvl="0"/>
            <a:r>
              <a:rPr lang="en-US" sz="3200" b="1" dirty="0">
                <a:solidFill>
                  <a:srgbClr val="FFFF00"/>
                </a:solidFill>
                <a:effectLst>
                  <a:outerShdw blurRad="38100" dist="38100" dir="2700000" algn="tl">
                    <a:srgbClr val="000000">
                      <a:alpha val="43137"/>
                    </a:srgbClr>
                  </a:outerShdw>
                </a:effectLst>
              </a:rPr>
              <a:t>- Effect on heart:</a:t>
            </a:r>
          </a:p>
          <a:p>
            <a:pPr lvl="0"/>
            <a:endParaRPr lang="en-US" sz="1000" dirty="0">
              <a:solidFill>
                <a:srgbClr val="FFFF00"/>
              </a:solidFill>
              <a:latin typeface="Arial" panose="020B0604020202020204" pitchFamily="34" charset="0"/>
              <a:cs typeface="Arial" panose="020B0604020202020204" pitchFamily="34" charset="0"/>
            </a:endParaRPr>
          </a:p>
          <a:p>
            <a:pPr lvl="0"/>
            <a:r>
              <a:rPr lang="en-US" sz="3200" dirty="0">
                <a:solidFill>
                  <a:prstClr val="white"/>
                </a:solidFill>
                <a:latin typeface="Arial" panose="020B0604020202020204" pitchFamily="34" charset="0"/>
                <a:cs typeface="Arial" panose="020B0604020202020204" pitchFamily="34" charset="0"/>
              </a:rPr>
              <a:t>- ASD, VSD, PDA.</a:t>
            </a:r>
          </a:p>
          <a:p>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96246150"/>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95421" y="96268"/>
            <a:ext cx="11577711" cy="3447098"/>
          </a:xfrm>
          <a:prstGeom prst="rect">
            <a:avLst/>
          </a:prstGeom>
          <a:noFill/>
        </p:spPr>
        <p:txBody>
          <a:bodyPr wrap="square" rtlCol="0">
            <a:spAutoFit/>
          </a:bodyPr>
          <a:lstStyle/>
          <a:p>
            <a:r>
              <a:rPr lang="en-US" sz="3600" b="1" dirty="0">
                <a:solidFill>
                  <a:srgbClr val="FFFF00"/>
                </a:solidFill>
                <a:effectLst>
                  <a:outerShdw blurRad="38100" dist="38100" dir="2700000" algn="tl">
                    <a:srgbClr val="000000">
                      <a:alpha val="43137"/>
                    </a:srgbClr>
                  </a:outerShdw>
                </a:effectLst>
              </a:rPr>
              <a:t>Diseases that affect both heart and GIT</a:t>
            </a:r>
          </a:p>
          <a:p>
            <a:endParaRPr lang="en-US" dirty="0">
              <a:latin typeface="Arial" panose="020B0604020202020204" pitchFamily="34" charset="0"/>
              <a:cs typeface="Arial" panose="020B0604020202020204" pitchFamily="34" charset="0"/>
            </a:endParaRPr>
          </a:p>
          <a:p>
            <a:r>
              <a:rPr lang="en-US" sz="3200" dirty="0">
                <a:solidFill>
                  <a:schemeClr val="bg1"/>
                </a:solidFill>
                <a:latin typeface="Arial" panose="020B0604020202020204" pitchFamily="34" charset="0"/>
                <a:cs typeface="Arial" panose="020B0604020202020204" pitchFamily="34" charset="0"/>
              </a:rPr>
              <a:t>H) Inherited syndromes</a:t>
            </a:r>
          </a:p>
          <a:p>
            <a:endParaRPr lang="en-US" dirty="0">
              <a:solidFill>
                <a:schemeClr val="bg1"/>
              </a:solidFill>
              <a:latin typeface="Arial" panose="020B0604020202020204" pitchFamily="34" charset="0"/>
              <a:cs typeface="Arial" panose="020B0604020202020204" pitchFamily="34" charset="0"/>
            </a:endParaRPr>
          </a:p>
          <a:p>
            <a:r>
              <a:rPr lang="en-US" sz="3200"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3) </a:t>
            </a:r>
            <a:r>
              <a:rPr lang="en-US" sz="3200" dirty="0" err="1">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Heyde's</a:t>
            </a:r>
            <a:r>
              <a:rPr lang="en-US" sz="3200"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syndrome</a:t>
            </a:r>
          </a:p>
          <a:p>
            <a:endParaRPr lang="en-US"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 It is a syndrome of aortic valve stenosis associated with gastrointestinal bleeding from colonic </a:t>
            </a:r>
            <a:r>
              <a:rPr lang="en-US" sz="3200" dirty="0" err="1">
                <a:latin typeface="Arial" panose="020B0604020202020204" pitchFamily="34" charset="0"/>
                <a:cs typeface="Arial" panose="020B0604020202020204" pitchFamily="34" charset="0"/>
              </a:rPr>
              <a:t>angiodysplasia</a:t>
            </a:r>
            <a:r>
              <a:rPr lang="en-US" sz="3200" dirty="0">
                <a:latin typeface="Arial" panose="020B0604020202020204" pitchFamily="34" charset="0"/>
                <a:cs typeface="Arial" panose="020B0604020202020204" pitchFamily="34" charset="0"/>
              </a:rPr>
              <a:t>.</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85083445"/>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95421" y="96268"/>
            <a:ext cx="11577711" cy="5847755"/>
          </a:xfrm>
          <a:prstGeom prst="rect">
            <a:avLst/>
          </a:prstGeom>
          <a:noFill/>
        </p:spPr>
        <p:txBody>
          <a:bodyPr wrap="square" rtlCol="0">
            <a:spAutoFit/>
          </a:bodyPr>
          <a:lstStyle/>
          <a:p>
            <a:r>
              <a:rPr lang="en-US" sz="3600" b="1" dirty="0">
                <a:solidFill>
                  <a:srgbClr val="FFFF00"/>
                </a:solidFill>
                <a:effectLst>
                  <a:outerShdw blurRad="38100" dist="38100" dir="2700000" algn="tl">
                    <a:srgbClr val="000000">
                      <a:alpha val="43137"/>
                    </a:srgbClr>
                  </a:outerShdw>
                </a:effectLst>
              </a:rPr>
              <a:t>Diseases that affect both heart and GIT</a:t>
            </a:r>
          </a:p>
          <a:p>
            <a:endParaRPr lang="en-US" dirty="0">
              <a:latin typeface="Arial" panose="020B0604020202020204" pitchFamily="34" charset="0"/>
              <a:cs typeface="Arial" panose="020B0604020202020204" pitchFamily="34" charset="0"/>
            </a:endParaRPr>
          </a:p>
          <a:p>
            <a:r>
              <a:rPr lang="en-US" sz="3200" dirty="0">
                <a:solidFill>
                  <a:schemeClr val="bg1"/>
                </a:solidFill>
                <a:latin typeface="Arial" panose="020B0604020202020204" pitchFamily="34" charset="0"/>
                <a:cs typeface="Arial" panose="020B0604020202020204" pitchFamily="34" charset="0"/>
              </a:rPr>
              <a:t>H) Inherited syndromes</a:t>
            </a:r>
          </a:p>
          <a:p>
            <a:endParaRPr lang="en-US" dirty="0">
              <a:solidFill>
                <a:schemeClr val="bg1"/>
              </a:solidFill>
              <a:latin typeface="Arial" panose="020B0604020202020204" pitchFamily="34" charset="0"/>
              <a:cs typeface="Arial" panose="020B0604020202020204" pitchFamily="34" charset="0"/>
            </a:endParaRPr>
          </a:p>
          <a:p>
            <a:r>
              <a:rPr lang="en-US" sz="3200"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4) Noonan syndrome</a:t>
            </a:r>
          </a:p>
          <a:p>
            <a:endParaRPr lang="en-US"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 It is a relatively common autosomal dominant congenital disorder that affects both males and females. It is referred to as the male version of Turner's syndrome.</a:t>
            </a:r>
          </a:p>
          <a:p>
            <a:endParaRPr lang="en-US" b="1" dirty="0">
              <a:solidFill>
                <a:srgbClr val="FFFF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r>
              <a:rPr lang="en-US" sz="3200" b="1" dirty="0">
                <a:solidFill>
                  <a:srgbClr val="FFFF00"/>
                </a:solidFill>
                <a:effectLst>
                  <a:outerShdw blurRad="38100" dist="38100" dir="2700000" algn="tl">
                    <a:srgbClr val="000000">
                      <a:alpha val="43137"/>
                    </a:srgbClr>
                  </a:outerShdw>
                </a:effectLst>
              </a:rPr>
              <a:t>- Effect on GIT:</a:t>
            </a:r>
          </a:p>
          <a:p>
            <a:endParaRPr lang="en-US" sz="1000" dirty="0">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 Dysphagia, anorexia, vomiting, intestinal </a:t>
            </a:r>
            <a:r>
              <a:rPr lang="en-US" sz="3200" dirty="0" err="1">
                <a:latin typeface="Arial" panose="020B0604020202020204" pitchFamily="34" charset="0"/>
                <a:cs typeface="Arial" panose="020B0604020202020204" pitchFamily="34" charset="0"/>
              </a:rPr>
              <a:t>malrotation</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gastroparesis</a:t>
            </a:r>
            <a:r>
              <a:rPr lang="en-US" sz="3200"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3655407960"/>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95421" y="96268"/>
            <a:ext cx="11577711" cy="3877985"/>
          </a:xfrm>
          <a:prstGeom prst="rect">
            <a:avLst/>
          </a:prstGeom>
          <a:noFill/>
        </p:spPr>
        <p:txBody>
          <a:bodyPr wrap="square" rtlCol="0">
            <a:spAutoFit/>
          </a:bodyPr>
          <a:lstStyle/>
          <a:p>
            <a:r>
              <a:rPr lang="en-US" sz="3600" b="1" dirty="0">
                <a:solidFill>
                  <a:srgbClr val="FFFF00"/>
                </a:solidFill>
                <a:effectLst>
                  <a:outerShdw blurRad="38100" dist="38100" dir="2700000" algn="tl">
                    <a:srgbClr val="000000">
                      <a:alpha val="43137"/>
                    </a:srgbClr>
                  </a:outerShdw>
                </a:effectLst>
              </a:rPr>
              <a:t>Diseases that affect both heart and GIT</a:t>
            </a:r>
          </a:p>
          <a:p>
            <a:endParaRPr lang="en-US" dirty="0">
              <a:latin typeface="Arial" panose="020B0604020202020204" pitchFamily="34" charset="0"/>
              <a:cs typeface="Arial" panose="020B0604020202020204" pitchFamily="34" charset="0"/>
            </a:endParaRPr>
          </a:p>
          <a:p>
            <a:r>
              <a:rPr lang="en-US" sz="3200" dirty="0">
                <a:solidFill>
                  <a:schemeClr val="bg1"/>
                </a:solidFill>
                <a:latin typeface="Arial" panose="020B0604020202020204" pitchFamily="34" charset="0"/>
                <a:cs typeface="Arial" panose="020B0604020202020204" pitchFamily="34" charset="0"/>
              </a:rPr>
              <a:t>H) Inherited syndromes</a:t>
            </a:r>
          </a:p>
          <a:p>
            <a:endParaRPr lang="en-US" dirty="0">
              <a:solidFill>
                <a:schemeClr val="bg1"/>
              </a:solidFill>
              <a:latin typeface="Arial" panose="020B0604020202020204" pitchFamily="34" charset="0"/>
              <a:cs typeface="Arial" panose="020B0604020202020204" pitchFamily="34" charset="0"/>
            </a:endParaRPr>
          </a:p>
          <a:p>
            <a:r>
              <a:rPr lang="en-US" sz="3200"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4) Noonan syndrome</a:t>
            </a:r>
          </a:p>
          <a:p>
            <a:endParaRPr lang="en-US"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lvl="0"/>
            <a:r>
              <a:rPr lang="en-US" sz="3200" b="1" dirty="0">
                <a:solidFill>
                  <a:srgbClr val="FFFF00"/>
                </a:solidFill>
                <a:effectLst>
                  <a:outerShdw blurRad="38100" dist="38100" dir="2700000" algn="tl">
                    <a:srgbClr val="000000">
                      <a:alpha val="43137"/>
                    </a:srgbClr>
                  </a:outerShdw>
                </a:effectLst>
              </a:rPr>
              <a:t>- Effect on heart:</a:t>
            </a:r>
          </a:p>
          <a:p>
            <a:pPr lvl="0"/>
            <a:endParaRPr lang="en-US" sz="1000" dirty="0">
              <a:solidFill>
                <a:srgbClr val="FFFF00"/>
              </a:solidFill>
              <a:latin typeface="Arial" panose="020B0604020202020204" pitchFamily="34" charset="0"/>
              <a:cs typeface="Arial" panose="020B0604020202020204" pitchFamily="34" charset="0"/>
            </a:endParaRPr>
          </a:p>
          <a:p>
            <a:pPr lvl="0"/>
            <a:r>
              <a:rPr lang="en-US" sz="3200" dirty="0">
                <a:solidFill>
                  <a:prstClr val="white"/>
                </a:solidFill>
                <a:latin typeface="Arial" panose="020B0604020202020204" pitchFamily="34" charset="0"/>
                <a:cs typeface="Arial" panose="020B0604020202020204" pitchFamily="34" charset="0"/>
              </a:rPr>
              <a:t>- ASD, VSD, pulmonary stenosis, hypertrophic cardiomyopathy.</a:t>
            </a:r>
          </a:p>
          <a:p>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41040363"/>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3" name="TextBox 2"/>
          <p:cNvSpPr txBox="1"/>
          <p:nvPr/>
        </p:nvSpPr>
        <p:spPr>
          <a:xfrm>
            <a:off x="3585028" y="3018972"/>
            <a:ext cx="6008915" cy="1569660"/>
          </a:xfrm>
          <a:prstGeom prst="rect">
            <a:avLst/>
          </a:prstGeom>
          <a:noFill/>
        </p:spPr>
        <p:txBody>
          <a:bodyPr wrap="square" rtlCol="0">
            <a:spAutoFit/>
          </a:bodyPr>
          <a:lstStyle/>
          <a:p>
            <a:r>
              <a:rPr lang="en-US" sz="9600" b="1" dirty="0">
                <a:solidFill>
                  <a:srgbClr val="FFFF00"/>
                </a:solidFill>
                <a:effectLst>
                  <a:outerShdw blurRad="38100" dist="38100" dir="2700000" algn="tl">
                    <a:srgbClr val="000000">
                      <a:alpha val="43137"/>
                    </a:srgbClr>
                  </a:outerShdw>
                </a:effectLst>
              </a:rPr>
              <a:t>Thank you</a:t>
            </a:r>
          </a:p>
        </p:txBody>
      </p:sp>
    </p:spTree>
    <p:extLst>
      <p:ext uri="{BB962C8B-B14F-4D97-AF65-F5344CB8AC3E}">
        <p14:creationId xmlns:p14="http://schemas.microsoft.com/office/powerpoint/2010/main" val="17803105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95421" y="96268"/>
            <a:ext cx="11577711" cy="6001643"/>
          </a:xfrm>
          <a:prstGeom prst="rect">
            <a:avLst/>
          </a:prstGeom>
          <a:noFill/>
        </p:spPr>
        <p:txBody>
          <a:bodyPr wrap="square" rtlCol="0">
            <a:spAutoFit/>
          </a:bodyPr>
          <a:lstStyle/>
          <a:p>
            <a:r>
              <a:rPr lang="en-US" sz="3600" b="1" dirty="0">
                <a:solidFill>
                  <a:srgbClr val="FFFF00"/>
                </a:solidFill>
                <a:effectLst>
                  <a:outerShdw blurRad="38100" dist="38100" dir="2700000" algn="tl">
                    <a:srgbClr val="000000">
                      <a:alpha val="43137"/>
                    </a:srgbClr>
                  </a:outerShdw>
                </a:effectLst>
              </a:rPr>
              <a:t>Effect of Heart on GIT</a:t>
            </a:r>
          </a:p>
          <a:p>
            <a:endParaRPr lang="en-US" dirty="0">
              <a:latin typeface="Arial" panose="020B0604020202020204" pitchFamily="34" charset="0"/>
              <a:cs typeface="Arial" panose="020B0604020202020204" pitchFamily="34" charset="0"/>
            </a:endParaRPr>
          </a:p>
          <a:p>
            <a:pPr marL="457200" indent="-271463">
              <a:buFont typeface="Arial" panose="020B0604020202020204" pitchFamily="34" charset="0"/>
              <a:buChar char="•"/>
            </a:pPr>
            <a:r>
              <a:rPr lang="en-US" sz="2800" dirty="0">
                <a:latin typeface="Arial" panose="020B0604020202020204" pitchFamily="34" charset="0"/>
                <a:cs typeface="Arial" panose="020B0604020202020204" pitchFamily="34" charset="0"/>
              </a:rPr>
              <a:t>The patient with cardiac chest pain with serologic evidence of </a:t>
            </a:r>
            <a:r>
              <a:rPr lang="en-US" sz="2800" dirty="0" err="1">
                <a:latin typeface="Arial" panose="020B0604020202020204" pitchFamily="34" charset="0"/>
                <a:cs typeface="Arial" panose="020B0604020202020204" pitchFamily="34" charset="0"/>
              </a:rPr>
              <a:t>myonecrosis</a:t>
            </a:r>
            <a:r>
              <a:rPr lang="en-US" sz="2800" dirty="0">
                <a:latin typeface="Arial" panose="020B0604020202020204" pitchFamily="34" charset="0"/>
                <a:cs typeface="Arial" panose="020B0604020202020204" pitchFamily="34" charset="0"/>
              </a:rPr>
              <a:t> and without ST segment elevation is said to have a non-ST segment elevation myocardial infarction (NSTEMI).</a:t>
            </a:r>
          </a:p>
          <a:p>
            <a:pPr marL="457200" indent="-271463"/>
            <a:endParaRPr lang="en-US" sz="1000" dirty="0">
              <a:latin typeface="Arial" panose="020B0604020202020204" pitchFamily="34" charset="0"/>
              <a:cs typeface="Arial" panose="020B0604020202020204" pitchFamily="34" charset="0"/>
            </a:endParaRPr>
          </a:p>
          <a:p>
            <a:pPr marL="457200" indent="-271463">
              <a:buFont typeface="Arial" panose="020B0604020202020204" pitchFamily="34" charset="0"/>
              <a:buChar char="•"/>
            </a:pPr>
            <a:r>
              <a:rPr lang="en-US" sz="2800" dirty="0">
                <a:latin typeface="Arial" panose="020B0604020202020204" pitchFamily="34" charset="0"/>
                <a:cs typeface="Arial" panose="020B0604020202020204" pitchFamily="34" charset="0"/>
              </a:rPr>
              <a:t>The patient with acute-onset cardiac chest pain, serologic evidence of </a:t>
            </a:r>
            <a:r>
              <a:rPr lang="en-US" sz="2800" dirty="0" err="1">
                <a:latin typeface="Arial" panose="020B0604020202020204" pitchFamily="34" charset="0"/>
                <a:cs typeface="Arial" panose="020B0604020202020204" pitchFamily="34" charset="0"/>
              </a:rPr>
              <a:t>myonecrosis</a:t>
            </a:r>
            <a:r>
              <a:rPr lang="en-US" sz="2800" dirty="0">
                <a:latin typeface="Arial" panose="020B0604020202020204" pitchFamily="34" charset="0"/>
                <a:cs typeface="Arial" panose="020B0604020202020204" pitchFamily="34" charset="0"/>
              </a:rPr>
              <a:t>, and persistent (&gt;20 minutes) ST segment elevation is said to have an ST segment elevation myocardial infarction (STEMI).</a:t>
            </a:r>
          </a:p>
          <a:p>
            <a:endParaRPr lang="en-US" sz="2800" dirty="0">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 Atypical presentations of ACS are common and may include</a:t>
            </a:r>
          </a:p>
          <a:p>
            <a:r>
              <a:rPr lang="en-US" sz="3200" dirty="0">
                <a:latin typeface="Arial" panose="020B0604020202020204" pitchFamily="34" charset="0"/>
                <a:cs typeface="Arial" panose="020B0604020202020204" pitchFamily="34" charset="0"/>
              </a:rPr>
              <a:t>aching or vague chest discomfort, </a:t>
            </a:r>
            <a:r>
              <a:rPr lang="en-US" sz="3200" dirty="0" err="1">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epigastric</a:t>
            </a:r>
            <a:r>
              <a:rPr lang="en-US" sz="32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pain, acute-onset indigestion, nausea, vomiting,</a:t>
            </a:r>
            <a:r>
              <a:rPr lang="en-US" sz="32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en-US" sz="3200" dirty="0">
                <a:latin typeface="Arial" panose="020B0604020202020204" pitchFamily="34" charset="0"/>
                <a:cs typeface="Arial" panose="020B0604020202020204" pitchFamily="34" charset="0"/>
              </a:rPr>
              <a:t>unexplained fatigue, or dyspnea.</a:t>
            </a:r>
          </a:p>
        </p:txBody>
      </p:sp>
    </p:spTree>
    <p:extLst>
      <p:ext uri="{BB962C8B-B14F-4D97-AF65-F5344CB8AC3E}">
        <p14:creationId xmlns:p14="http://schemas.microsoft.com/office/powerpoint/2010/main" val="24731195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95421" y="96268"/>
            <a:ext cx="11577711" cy="2893100"/>
          </a:xfrm>
          <a:prstGeom prst="rect">
            <a:avLst/>
          </a:prstGeom>
          <a:noFill/>
        </p:spPr>
        <p:txBody>
          <a:bodyPr wrap="square" rtlCol="0">
            <a:spAutoFit/>
          </a:bodyPr>
          <a:lstStyle/>
          <a:p>
            <a:r>
              <a:rPr lang="en-US" sz="3600" b="1" dirty="0">
                <a:solidFill>
                  <a:srgbClr val="FFFF00"/>
                </a:solidFill>
                <a:effectLst>
                  <a:outerShdw blurRad="38100" dist="38100" dir="2700000" algn="tl">
                    <a:srgbClr val="000000">
                      <a:alpha val="43137"/>
                    </a:srgbClr>
                  </a:outerShdw>
                </a:effectLst>
              </a:rPr>
              <a:t>Effect of Heart on GIT</a:t>
            </a:r>
          </a:p>
          <a:p>
            <a:endParaRPr lang="en-US" dirty="0">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 Such atypical complaints are often observed in younger (25 to 40 years of age) and older (&gt;75 years of age) patients, women, and patients with diabetes mellitus, chronic renal insufficiency, or dementia.</a:t>
            </a:r>
          </a:p>
        </p:txBody>
      </p:sp>
    </p:spTree>
    <p:extLst>
      <p:ext uri="{BB962C8B-B14F-4D97-AF65-F5344CB8AC3E}">
        <p14:creationId xmlns:p14="http://schemas.microsoft.com/office/powerpoint/2010/main" val="32497866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95421" y="96268"/>
            <a:ext cx="11577711" cy="6186309"/>
          </a:xfrm>
          <a:prstGeom prst="rect">
            <a:avLst/>
          </a:prstGeom>
          <a:noFill/>
        </p:spPr>
        <p:txBody>
          <a:bodyPr wrap="square" rtlCol="0">
            <a:spAutoFit/>
          </a:bodyPr>
          <a:lstStyle/>
          <a:p>
            <a:r>
              <a:rPr lang="en-US" sz="3600" b="1" dirty="0">
                <a:solidFill>
                  <a:srgbClr val="FFFF00"/>
                </a:solidFill>
                <a:effectLst>
                  <a:outerShdw blurRad="38100" dist="38100" dir="2700000" algn="tl">
                    <a:srgbClr val="000000">
                      <a:alpha val="43137"/>
                    </a:srgbClr>
                  </a:outerShdw>
                </a:effectLst>
              </a:rPr>
              <a:t>Effect of Heart on GIT</a:t>
            </a:r>
          </a:p>
          <a:p>
            <a:endParaRPr lang="en-US" dirty="0">
              <a:latin typeface="Arial" panose="020B0604020202020204" pitchFamily="34" charset="0"/>
              <a:cs typeface="Arial" panose="020B0604020202020204" pitchFamily="34" charset="0"/>
            </a:endParaRPr>
          </a:p>
          <a:p>
            <a:r>
              <a:rPr lang="en-US" sz="3200" dirty="0">
                <a:solidFill>
                  <a:schemeClr val="bg1"/>
                </a:solidFill>
                <a:latin typeface="Arial" panose="020B0604020202020204" pitchFamily="34" charset="0"/>
                <a:cs typeface="Arial" panose="020B0604020202020204" pitchFamily="34" charset="0"/>
              </a:rPr>
              <a:t>4) Aortic aneurysm</a:t>
            </a:r>
          </a:p>
          <a:p>
            <a:endParaRPr lang="en-US" dirty="0">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 An aortic aneurysm is pathologic dilatation of the aorta.</a:t>
            </a:r>
          </a:p>
          <a:p>
            <a:endParaRPr lang="en-US" dirty="0">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 The large majority of abdominal and thoracic aortic aneurysms are asymptomatic and are discovered incidentally on routine physical examination or imaging study.</a:t>
            </a:r>
          </a:p>
          <a:p>
            <a:endParaRPr lang="en-US" dirty="0">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 When patients with abdominal aortic aneurysms experience</a:t>
            </a:r>
          </a:p>
          <a:p>
            <a:r>
              <a:rPr lang="en-US" sz="3200" dirty="0">
                <a:latin typeface="Arial" panose="020B0604020202020204" pitchFamily="34" charset="0"/>
                <a:cs typeface="Arial" panose="020B0604020202020204" pitchFamily="34" charset="0"/>
              </a:rPr>
              <a:t>symptoms, pain in the epigastrium radiating to the back is the most frequent complaint, some patients presents with a pulsatile, </a:t>
            </a:r>
            <a:r>
              <a:rPr lang="en-US" sz="3200" dirty="0" err="1">
                <a:latin typeface="Arial" panose="020B0604020202020204" pitchFamily="34" charset="0"/>
                <a:cs typeface="Arial" panose="020B0604020202020204" pitchFamily="34" charset="0"/>
              </a:rPr>
              <a:t>expansile</a:t>
            </a:r>
            <a:r>
              <a:rPr lang="en-US" sz="3200" dirty="0">
                <a:latin typeface="Arial" panose="020B0604020202020204" pitchFamily="34" charset="0"/>
                <a:cs typeface="Arial" panose="020B0604020202020204" pitchFamily="34" charset="0"/>
              </a:rPr>
              <a:t> abdominal	mass.</a:t>
            </a:r>
            <a:endParaRPr lang="en-US" sz="32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55110158"/>
      </p:ext>
    </p:extLst>
  </p:cSld>
  <p:clrMapOvr>
    <a:masterClrMapping/>
  </p:clrMapOvr>
</p:sld>
</file>

<file path=ppt/theme/theme1.xml><?xml version="1.0" encoding="utf-8"?>
<a:theme xmlns:a="http://schemas.openxmlformats.org/drawingml/2006/main" name="Depth">
  <a:themeElements>
    <a:clrScheme name="Depth">
      <a:dk1>
        <a:sysClr val="windowText" lastClr="000000"/>
      </a:dk1>
      <a:lt1>
        <a:sysClr val="window" lastClr="FFFFFF"/>
      </a:lt1>
      <a:dk2>
        <a:srgbClr val="455F51"/>
      </a:dk2>
      <a:lt2>
        <a:srgbClr val="94D7E4"/>
      </a:lt2>
      <a:accent1>
        <a:srgbClr val="41AEBD"/>
      </a:accent1>
      <a:accent2>
        <a:srgbClr val="97E9D5"/>
      </a:accent2>
      <a:accent3>
        <a:srgbClr val="A2CF49"/>
      </a:accent3>
      <a:accent4>
        <a:srgbClr val="608F3D"/>
      </a:accent4>
      <a:accent5>
        <a:srgbClr val="F4DE3A"/>
      </a:accent5>
      <a:accent6>
        <a:srgbClr val="FCB11C"/>
      </a:accent6>
      <a:hlink>
        <a:srgbClr val="FBCA98"/>
      </a:hlink>
      <a:folHlink>
        <a:srgbClr val="D3B86D"/>
      </a:folHlink>
    </a:clrScheme>
    <a:fontScheme name="Depth">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Depth</Template>
  <TotalTime>2135</TotalTime>
  <Words>3810</Words>
  <Application>Microsoft Office PowerPoint</Application>
  <PresentationFormat>Widescreen</PresentationFormat>
  <Paragraphs>696</Paragraphs>
  <Slides>69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69</vt:i4>
      </vt:variant>
    </vt:vector>
  </HeadingPairs>
  <TitlesOfParts>
    <vt:vector size="75" baseType="lpstr">
      <vt:lpstr>Arial</vt:lpstr>
      <vt:lpstr>Calibri</vt:lpstr>
      <vt:lpstr>Corbel</vt:lpstr>
      <vt:lpstr>Monotype Corsiva</vt:lpstr>
      <vt:lpstr>MV Boli</vt:lpstr>
      <vt:lpstr>Depth</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Ahmed Abudeif</dc:creator>
  <cp:lastModifiedBy>Ahmed Abudeif</cp:lastModifiedBy>
  <cp:revision>253</cp:revision>
  <dcterms:created xsi:type="dcterms:W3CDTF">2014-10-17T22:17:34Z</dcterms:created>
  <dcterms:modified xsi:type="dcterms:W3CDTF">2018-10-15T13:35:29Z</dcterms:modified>
</cp:coreProperties>
</file>